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sldIdLst>
    <p:sldId id="760" r:id="rId5"/>
    <p:sldId id="701" r:id="rId6"/>
    <p:sldId id="762" r:id="rId7"/>
    <p:sldId id="763" r:id="rId8"/>
    <p:sldId id="764" r:id="rId9"/>
    <p:sldId id="711" r:id="rId10"/>
    <p:sldId id="709" r:id="rId11"/>
    <p:sldId id="710" r:id="rId12"/>
    <p:sldId id="767" r:id="rId13"/>
    <p:sldId id="766" r:id="rId14"/>
    <p:sldId id="768" r:id="rId15"/>
    <p:sldId id="769" r:id="rId16"/>
    <p:sldId id="716" r:id="rId17"/>
    <p:sldId id="770" r:id="rId18"/>
    <p:sldId id="773" r:id="rId19"/>
    <p:sldId id="774" r:id="rId20"/>
    <p:sldId id="776" r:id="rId21"/>
    <p:sldId id="775" r:id="rId22"/>
    <p:sldId id="715" r:id="rId23"/>
    <p:sldId id="695" r:id="rId24"/>
    <p:sldId id="416" r:id="rId25"/>
    <p:sldId id="625" r:id="rId26"/>
    <p:sldId id="319" r:id="rId27"/>
    <p:sldId id="624" r:id="rId28"/>
    <p:sldId id="623" r:id="rId29"/>
    <p:sldId id="722" r:id="rId30"/>
    <p:sldId id="724" r:id="rId31"/>
    <p:sldId id="726" r:id="rId32"/>
    <p:sldId id="728" r:id="rId33"/>
    <p:sldId id="778" r:id="rId34"/>
    <p:sldId id="732" r:id="rId35"/>
    <p:sldId id="779" r:id="rId36"/>
    <p:sldId id="734" r:id="rId37"/>
    <p:sldId id="735" r:id="rId38"/>
    <p:sldId id="737" r:id="rId39"/>
    <p:sldId id="781" r:id="rId40"/>
    <p:sldId id="783" r:id="rId41"/>
    <p:sldId id="784" r:id="rId42"/>
    <p:sldId id="786" r:id="rId43"/>
    <p:sldId id="788" r:id="rId44"/>
    <p:sldId id="789" r:id="rId45"/>
    <p:sldId id="787" r:id="rId46"/>
    <p:sldId id="702" r:id="rId47"/>
    <p:sldId id="703" r:id="rId48"/>
    <p:sldId id="704" r:id="rId49"/>
    <p:sldId id="706" r:id="rId50"/>
    <p:sldId id="751" r:id="rId51"/>
    <p:sldId id="707" r:id="rId52"/>
    <p:sldId id="679" r:id="rId53"/>
    <p:sldId id="631" r:id="rId54"/>
    <p:sldId id="790" r:id="rId55"/>
    <p:sldId id="26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Mitchell" initials="WM" lastIdx="2" clrIdx="0">
    <p:extLst>
      <p:ext uri="{19B8F6BF-5375-455C-9EA6-DF929625EA0E}">
        <p15:presenceInfo xmlns:p15="http://schemas.microsoft.com/office/powerpoint/2012/main" userId="d2dbc226006af4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C3EB"/>
    <a:srgbClr val="FFFFFF"/>
    <a:srgbClr val="F7E1FF"/>
    <a:srgbClr val="C5E0B4"/>
    <a:srgbClr val="04C0C5"/>
    <a:srgbClr val="F8766D"/>
    <a:srgbClr val="FF0000"/>
    <a:srgbClr val="4472C4"/>
    <a:srgbClr val="763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8" autoAdjust="0"/>
    <p:restoredTop sz="76259" autoAdjust="0"/>
  </p:normalViewPr>
  <p:slideViewPr>
    <p:cSldViewPr snapToGrid="0">
      <p:cViewPr varScale="1">
        <p:scale>
          <a:sx n="81" d="100"/>
          <a:sy n="81" d="100"/>
        </p:scale>
        <p:origin x="18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48A0-4AF8-472C-A69E-C2CB46592833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D205A-A210-4D70-A5A7-4AE9F580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21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everyone. My name is Billy Mitchell, </a:t>
            </a:r>
          </a:p>
          <a:p>
            <a:endParaRPr lang="en-US" dirty="0"/>
          </a:p>
          <a:p>
            <a:r>
              <a:rPr lang="en-US" dirty="0"/>
              <a:t>I’m a 5</a:t>
            </a:r>
            <a:r>
              <a:rPr lang="en-US" baseline="30000" dirty="0"/>
              <a:t>th</a:t>
            </a:r>
            <a:r>
              <a:rPr lang="en-US" dirty="0"/>
              <a:t> year PhD Candidate in Chelsea Helion’s lab</a:t>
            </a:r>
          </a:p>
          <a:p>
            <a:endParaRPr lang="en-US" dirty="0"/>
          </a:p>
          <a:p>
            <a:r>
              <a:rPr lang="en-US" dirty="0"/>
              <a:t>I’m sorry I can’t be there with you all in person today but I’m going to </a:t>
            </a:r>
          </a:p>
          <a:p>
            <a:endParaRPr lang="en-US" dirty="0"/>
          </a:p>
          <a:p>
            <a:r>
              <a:rPr lang="en-US" dirty="0"/>
              <a:t>present my research </a:t>
            </a:r>
            <a:r>
              <a:rPr lang="en-US" baseline="0" dirty="0"/>
              <a:t>using naturalistic approaches to study how we regulate emotion </a:t>
            </a:r>
          </a:p>
          <a:p>
            <a:endParaRPr lang="en-US" baseline="0" dirty="0"/>
          </a:p>
          <a:p>
            <a:r>
              <a:rPr lang="en-US" baseline="0" dirty="0"/>
              <a:t>in high-intensity, dynamic situations. </a:t>
            </a:r>
          </a:p>
          <a:p>
            <a:endParaRPr lang="en-US" baseline="0" dirty="0"/>
          </a:p>
          <a:p>
            <a:r>
              <a:rPr lang="en-US" baseline="0" dirty="0"/>
              <a:t>If you do have any questions throughout, please don’t hesitate to each out to me at my email address</a:t>
            </a:r>
          </a:p>
          <a:p>
            <a:endParaRPr lang="en-US" baseline="0" dirty="0"/>
          </a:p>
          <a:p>
            <a:r>
              <a:rPr lang="en-US" baseline="0" dirty="0"/>
              <a:t>Which you should be seeing in the lower right corner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6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strategy strengths matter because 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failed self-regulation not only means you didn’t meet your goal, </a:t>
            </a:r>
          </a:p>
          <a:p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but it can also have rebound effects, leaving you feeling worse than you had in the first place.</a:t>
            </a:r>
          </a:p>
          <a:p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If the emotion that we are trying regulate is simply mild disappointment that the subway is running late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6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… it might not matter very much if we fail to regulate in the long run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89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… but how we keep our cool can be much more important in highly stressful, very intense situations; perhaps if we feel threatened or unsafe.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But there’s a gap in the research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33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The stimulus response paradigm prioritizes internal validity,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so the extent to which those relationships translate to more complicated life events is unclear.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90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one, the events in our lives when self-regulation can really matter can be intense and aversive to a degree that stimulus response paradigms often fall short of.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8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in our lives can also be unpredictable, making it difficult to prepare an appropriate response. </a:t>
            </a:r>
          </a:p>
          <a:p>
            <a:endParaRPr lang="en-US" dirty="0"/>
          </a:p>
          <a:p>
            <a:r>
              <a:rPr lang="en-US" dirty="0"/>
              <a:t>We don’t often get training or explicitly prompted to self-regulate.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65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events we care about also unfold over longer time courses than we often can allow within our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73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events and our response to those events can be really complex. </a:t>
            </a:r>
          </a:p>
          <a:p>
            <a:endParaRPr lang="en-US" dirty="0"/>
          </a:p>
          <a:p>
            <a:r>
              <a:rPr lang="en-US" dirty="0"/>
              <a:t>Events can be compounded. Sensations may be multimodal. </a:t>
            </a:r>
          </a:p>
          <a:p>
            <a:endParaRPr lang="en-US" dirty="0"/>
          </a:p>
          <a:p>
            <a:r>
              <a:rPr lang="en-US" dirty="0"/>
              <a:t>Binary choices may not adequately represent natural self-regulation tendencies.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Ecological momentary assessment approaches address some of these concerns, </a:t>
            </a:r>
          </a:p>
          <a:p>
            <a:endParaRPr lang="en-US" dirty="0"/>
          </a:p>
          <a:p>
            <a:r>
              <a:rPr lang="en-US" dirty="0"/>
              <a:t>but many still train participants in self-regulation, encourage subjects to focus on emotion regulation, </a:t>
            </a:r>
          </a:p>
          <a:p>
            <a:endParaRPr lang="en-US" dirty="0"/>
          </a:p>
          <a:p>
            <a:r>
              <a:rPr lang="en-US" dirty="0"/>
              <a:t>and often have difficulty consistently capturing emotion regulation during these high-stress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14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so what we wanted to do with this project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was examine self-regulation usage when subjects aren’t trained,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they aren’t constrained to two strategies,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researchers don’t prompt them to regulate,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when they’re in l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ess controlled but more stressful conditions than what had been done in the past.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broad motivations for this project was differences in what we can consider [CLICK] theory,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what we measure in ideal, controlled conditions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 and practice, or what we observe in dynamic, complicated daily life.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of the time, when we study emotions and emotion regulation,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6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Given the strength of the relationship between intensity and regulation strategy choice in controlled settings, </a:t>
            </a:r>
          </a:p>
          <a:p>
            <a:pPr algn="just"/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our working hypothesis was that affective intensity should positively predict the use of distraction over reappraisal. </a:t>
            </a:r>
          </a:p>
          <a:p>
            <a:pPr algn="just"/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However, that’s not quite what we found.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72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initially tested this hypothesis by running two experiments at a highly-regarded haunted house in Philadelphia called Eastern State Penitentiary. </a:t>
            </a:r>
          </a:p>
          <a:p>
            <a:endParaRPr lang="en-US" dirty="0"/>
          </a:p>
          <a:p>
            <a:r>
              <a:rPr lang="en-US" dirty="0"/>
              <a:t>Haunted house experiences have been recently used by other researchers for similarly affective questions because they possess many of those previously mentioned features.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12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They can also feel dangerous and chaotic while still being safe and controlled.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86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Participants can have a relatively naturalistic experience with limited researcher intervention or direction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06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Participants witness very consistent performances from highly trained actors, and this was guaranteed through coordination with the haunted house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as they let these participants go through the haunted house before any other patrons. </a:t>
            </a:r>
          </a:p>
        </p:txBody>
      </p:sp>
    </p:spTree>
    <p:extLst>
      <p:ext uri="{BB962C8B-B14F-4D97-AF65-F5344CB8AC3E}">
        <p14:creationId xmlns:p14="http://schemas.microsoft.com/office/powerpoint/2010/main" val="3470694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f797a0cfe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f797a0cfe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Lastly, the themed sections offered a wide variety of stimuli to elicit varied emotions.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Despite these strengths, a common concern is that haunted houses are often designed to be entertainment, so subjects might be experiencing amusement and not regulating.</a:t>
            </a:r>
          </a:p>
        </p:txBody>
      </p:sp>
    </p:spTree>
    <p:extLst>
      <p:ext uri="{BB962C8B-B14F-4D97-AF65-F5344CB8AC3E}">
        <p14:creationId xmlns:p14="http://schemas.microsoft.com/office/powerpoint/2010/main" val="3077637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found that self-reported Haunted house enjoyment negatively predicted with how frequently subjects regulated their emotions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47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that individuals who were more easily startled reported self-regulating more frequently while in the haunted house, too.</a:t>
            </a:r>
          </a:p>
          <a:p>
            <a:endParaRPr lang="en-US" dirty="0"/>
          </a:p>
          <a:p>
            <a:r>
              <a:rPr lang="en-US" dirty="0"/>
              <a:t>So subjects who we might expect to need to self-regulate in this setting were self-regulating as expected without any prompts to do so.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21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Additionally, as state anxiety increased subjects reported putting more effort towards trying to self-regulate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20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participants also increased their regulation efforts as the affective intensity that they reported increased as well.  </a:t>
            </a:r>
          </a:p>
          <a:p>
            <a:endParaRPr lang="en-US" dirty="0"/>
          </a:p>
          <a:p>
            <a:r>
              <a:rPr lang="en-US" dirty="0"/>
              <a:t>And so all of these findings together did seem to suggest that self-regulation is following some predictable patterns in this setting.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7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broad motivations for this project was differences in what we can consider [CLICK] theory,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what we measure in ideal, controlled conditions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 and practice, or what we observe in dynamic, complicated daily life.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of the time, when we study emotions and emotion regulation,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31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setup the experiments, subjects traversed the 45 minute haunted house experience in small groups accompanied by a research assistant.</a:t>
            </a:r>
          </a:p>
          <a:p>
            <a:endParaRPr lang="en-US" dirty="0"/>
          </a:p>
          <a:p>
            <a:r>
              <a:rPr lang="en-US" dirty="0"/>
              <a:t>Subjects were instructed to not touch one another, to stay in a single file line, to not discuss their experience until after reporting </a:t>
            </a:r>
          </a:p>
          <a:p>
            <a:endParaRPr lang="en-US" dirty="0"/>
          </a:p>
          <a:p>
            <a:r>
              <a:rPr lang="en-US" dirty="0"/>
              <a:t>but to otherwise experience the haunted house as they naturally would. </a:t>
            </a:r>
          </a:p>
          <a:p>
            <a:endParaRPr lang="en-US" dirty="0"/>
          </a:p>
          <a:p>
            <a:r>
              <a:rPr lang="en-US" dirty="0"/>
              <a:t>They were not told that this was an emotion regulation study and were not trained to use any strategies.</a:t>
            </a:r>
          </a:p>
          <a:p>
            <a:endParaRPr lang="en-US" dirty="0"/>
          </a:p>
          <a:p>
            <a:r>
              <a:rPr lang="en-US" dirty="0"/>
              <a:t>Instead, after completing the haunted house, each participant self-identified events from within the haunted house that were most emotionally salient to them.</a:t>
            </a:r>
          </a:p>
          <a:p>
            <a:endParaRPr lang="en-US" dirty="0"/>
          </a:p>
          <a:p>
            <a:r>
              <a:rPr lang="en-US" dirty="0"/>
              <a:t>They then reported which emotions they felt, how intense those emotions were, and how they attempted to self-regulate, if at all, in their own words. </a:t>
            </a:r>
          </a:p>
          <a:p>
            <a:endParaRPr lang="en-US" dirty="0"/>
          </a:p>
          <a:p>
            <a:r>
              <a:rPr lang="en-US" dirty="0"/>
              <a:t>The regulation descriptions were reviewed by hypothesis blind independent raters trained using landmark literature from the emotion regulation field. </a:t>
            </a:r>
          </a:p>
          <a:p>
            <a:endParaRPr lang="en-US" dirty="0"/>
          </a:p>
          <a:p>
            <a:r>
              <a:rPr lang="en-US" dirty="0"/>
              <a:t>Events could be classified as containing reappraisal, distraction, both strategies, or neither and both sets of raters demonstrated strong agreement in their classifications.  </a:t>
            </a:r>
          </a:p>
          <a:p>
            <a:endParaRPr lang="en-US" dirty="0"/>
          </a:p>
          <a:p>
            <a:r>
              <a:rPr lang="en-US" dirty="0"/>
              <a:t>There were a few minor differences between study 1 and 2, which are noted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23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here the analyses were relatively simple. </a:t>
            </a:r>
          </a:p>
          <a:p>
            <a:endParaRPr lang="en-US" dirty="0"/>
          </a:p>
          <a:p>
            <a:r>
              <a:rPr lang="en-US" dirty="0"/>
              <a:t>Using multi-level binary logistic regression, we examined the association between reported emotion intensity and strategy usage during every event in which either reappraisal or distraction was described. </a:t>
            </a:r>
          </a:p>
          <a:p>
            <a:endParaRPr lang="en-US" dirty="0"/>
          </a:p>
          <a:p>
            <a:r>
              <a:rPr lang="en-US" dirty="0"/>
              <a:t>So on our X axis, we have the self-reported emotional intensity of the event, which was captured on a 5-point </a:t>
            </a:r>
            <a:r>
              <a:rPr lang="en-US" dirty="0" err="1"/>
              <a:t>likert</a:t>
            </a:r>
            <a:r>
              <a:rPr lang="en-US" dirty="0"/>
              <a:t> scale.</a:t>
            </a:r>
          </a:p>
          <a:p>
            <a:endParaRPr lang="en-US" dirty="0"/>
          </a:p>
          <a:p>
            <a:r>
              <a:rPr lang="en-US" dirty="0"/>
              <a:t>And on our Y axis we have the probability that that event was regulated via distraction, with 1 representing a definitive use of distraction and 0 representing a definitive use of reappraisal.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83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studies failed to yield any significant association between intensity and strategy usage.</a:t>
            </a:r>
          </a:p>
          <a:p>
            <a:endParaRPr lang="en-US" dirty="0"/>
          </a:p>
          <a:p>
            <a:r>
              <a:rPr lang="en-US" dirty="0"/>
              <a:t>Visualized here, we can see the results for Study 2, which mirrors study 1 pretty closely.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9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true even when adjusting for covariates including cognitive load, sex, and biases in choosing regulation strategies. </a:t>
            </a:r>
          </a:p>
          <a:p>
            <a:endParaRPr lang="en-US" dirty="0"/>
          </a:p>
          <a:p>
            <a:r>
              <a:rPr lang="en-US" dirty="0"/>
              <a:t>To try to be as generous as possible to the established hypothesis, they also took a multiverse approach…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17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…running the analysis multiple times while changing the inclusion criteria.</a:t>
            </a:r>
          </a:p>
          <a:p>
            <a:endParaRPr lang="en-US" dirty="0"/>
          </a:p>
          <a:p>
            <a:r>
              <a:rPr lang="en-US" dirty="0"/>
              <a:t>This included including and excluding observations featuring positive and negative emotions, strategies beyond distraction and reappraisal, and the time at which the data was collected.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None of these changes produced a model in which intensity significantly predicted strategy usage after adjusting for multiple comparisons.</a:t>
            </a:r>
          </a:p>
          <a:p>
            <a:endParaRPr lang="en-US" dirty="0"/>
          </a:p>
          <a:p>
            <a:r>
              <a:rPr lang="en-US" dirty="0"/>
              <a:t>This is obviously quite a turn from expectations, but perhaps what is more interesting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4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Is that they found that this deviation might be at least partially explained by how successful the two strategies were in this setting.</a:t>
            </a:r>
          </a:p>
          <a:p>
            <a:endParaRPr lang="en-US" dirty="0"/>
          </a:p>
          <a:p>
            <a:r>
              <a:rPr lang="en-US" dirty="0"/>
              <a:t>When subjects were asked to self-report how successful their strategy use was,</a:t>
            </a:r>
          </a:p>
          <a:p>
            <a:endParaRPr lang="en-US" dirty="0"/>
          </a:p>
          <a:p>
            <a:r>
              <a:rPr lang="en-US" dirty="0"/>
              <a:t>we found reappraisal matched the pattern established in previous studies fairly well, being more effective at lower intensities than higher intensities.</a:t>
            </a:r>
          </a:p>
          <a:p>
            <a:endParaRPr lang="en-US" dirty="0"/>
          </a:p>
          <a:p>
            <a:r>
              <a:rPr lang="en-US" dirty="0"/>
              <a:t>However, Distraction was markedly less successful at higher intensities,</a:t>
            </a:r>
          </a:p>
          <a:p>
            <a:endParaRPr lang="en-US" dirty="0"/>
          </a:p>
          <a:p>
            <a:r>
              <a:rPr lang="en-US" dirty="0"/>
              <a:t>which is significant because this is exactly when distraction should be more successful.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18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likely reflects the features or affordances of this situation. </a:t>
            </a:r>
          </a:p>
          <a:p>
            <a:endParaRPr lang="en-US" dirty="0"/>
          </a:p>
          <a:p>
            <a:r>
              <a:rPr lang="en-US" dirty="0"/>
              <a:t>Putting yourself in the shoes of the subjects, you could imagine it might be difficult to use distraction when so many loud, chaotic, and attention-grabbing things are fighting for your attention. </a:t>
            </a:r>
          </a:p>
          <a:p>
            <a:endParaRPr lang="en-US" dirty="0"/>
          </a:p>
          <a:p>
            <a:r>
              <a:rPr lang="en-US" dirty="0"/>
              <a:t>However, we contend that these features co-occur with high stress situations quite often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83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thus this may represent a common experience of trying to self-regulate in these situations.</a:t>
            </a:r>
          </a:p>
          <a:p>
            <a:endParaRPr lang="en-US" dirty="0"/>
          </a:p>
          <a:p>
            <a:r>
              <a:rPr lang="en-US" dirty="0"/>
              <a:t>These findings suggest that environmental affordances could overshadow the effect of emotion intensity in situations with features that mirror this one, even though the effect size appears so large elsewhere.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2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explore this further, we examined how people might self-regulate in response to similar content but presented when affordances likely more closely match lab studies.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86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recruited 253 subjects online via prolific and mirrored many aspects of the first two studies, but in a more controlled setting.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5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broad motivations for this project was differences in what we can consider [CLICK] theory,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what we measure in ideal, controlled conditions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 and practice, or what we observe in dynamic, complicated daily life.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of the time, when we study emotions and emotion regulation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73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participants each watched four 2 minute video clips sourced from lesser known horror films.</a:t>
            </a:r>
          </a:p>
          <a:p>
            <a:endParaRPr lang="en-US" dirty="0"/>
          </a:p>
          <a:p>
            <a:r>
              <a:rPr lang="en-US" dirty="0"/>
              <a:t>These clips had been selected from a pool of videos which were evaluated by 50 independent raters.</a:t>
            </a:r>
          </a:p>
          <a:p>
            <a:endParaRPr lang="en-US" dirty="0"/>
          </a:p>
          <a:p>
            <a:r>
              <a:rPr lang="en-US" dirty="0"/>
              <a:t>The clips were selected because they were balanced in terms of valence and popularity but were rated as either high or low intensity by the raters.  </a:t>
            </a:r>
          </a:p>
          <a:p>
            <a:endParaRPr lang="en-US" dirty="0"/>
          </a:p>
          <a:p>
            <a:r>
              <a:rPr lang="en-US" dirty="0"/>
              <a:t>Subjects were instructed to complete the study in isolation and the task ensured other windows were not visible and the sound was audible throughout the experience.</a:t>
            </a:r>
          </a:p>
          <a:p>
            <a:endParaRPr lang="en-US" dirty="0"/>
          </a:p>
          <a:p>
            <a:r>
              <a:rPr lang="en-US" dirty="0"/>
              <a:t>Emotion regulation was again not explicitly referenced in recruitment for this study to avoid priming subjects.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16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and after each video, experienced negative affective intensity was assessed on a sliding 100 point scale. </a:t>
            </a:r>
          </a:p>
          <a:p>
            <a:endParaRPr lang="en-US" dirty="0"/>
          </a:p>
          <a:p>
            <a:r>
              <a:rPr lang="en-US" dirty="0"/>
              <a:t>After all videos were watched, subjects were assigned to either an experience or forecasting condition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72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in which they reported either how they used self-regulation during these videos </a:t>
            </a:r>
          </a:p>
          <a:p>
            <a:endParaRPr lang="en-US" dirty="0"/>
          </a:p>
          <a:p>
            <a:r>
              <a:rPr lang="en-US" dirty="0"/>
              <a:t>or how they predict someone would self-regulate while watching these videos. </a:t>
            </a:r>
          </a:p>
          <a:p>
            <a:endParaRPr lang="en-US" dirty="0"/>
          </a:p>
          <a:p>
            <a:r>
              <a:rPr lang="en-US" dirty="0"/>
              <a:t>Participants were provided definitions of the strategies and completed an exercise to ensure comprehension.</a:t>
            </a:r>
          </a:p>
          <a:p>
            <a:endParaRPr lang="en-US" dirty="0"/>
          </a:p>
          <a:p>
            <a:r>
              <a:rPr lang="en-US" dirty="0"/>
              <a:t>However, participants were given the option to not select either distraction or reappraisal to deviate from the forced-choice, binary nature of previous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040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anticipated that forecasting, relative to actual usage, might look more similar to what we see in lab studies.</a:t>
            </a:r>
          </a:p>
          <a:p>
            <a:endParaRPr lang="en-US" dirty="0"/>
          </a:p>
          <a:p>
            <a:r>
              <a:rPr lang="en-US" dirty="0"/>
              <a:t>The rationale for this supposition is that what stimulus-response paradigms task participants to do could be considered simulating self-regulation usage rather than usage. </a:t>
            </a:r>
          </a:p>
          <a:p>
            <a:endParaRPr lang="en-US" dirty="0"/>
          </a:p>
          <a:p>
            <a:r>
              <a:rPr lang="en-US" dirty="0"/>
              <a:t>Again, we see intensity on the x axis and probability of regulating via distraction on the y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61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they found was that both conditions certainly mirrored previous studies, </a:t>
            </a:r>
          </a:p>
          <a:p>
            <a:endParaRPr lang="en-US" dirty="0"/>
          </a:p>
          <a:p>
            <a:r>
              <a:rPr lang="en-US" dirty="0"/>
              <a:t>with higher intensity experiences being more likely to be regulated via distraction.</a:t>
            </a:r>
          </a:p>
          <a:p>
            <a:endParaRPr lang="en-US" dirty="0"/>
          </a:p>
          <a:p>
            <a:r>
              <a:rPr lang="en-US" dirty="0"/>
              <a:t>However there is once again an interesting distinction between how individuals forecast or predict someone might regulate </a:t>
            </a:r>
          </a:p>
          <a:p>
            <a:endParaRPr lang="en-US" dirty="0"/>
          </a:p>
          <a:p>
            <a:r>
              <a:rPr lang="en-US" dirty="0"/>
              <a:t>and the regulation response individuals actually reported using, which is represented in 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3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selection of reappraisal and distraction were evenly distributed among forecasters. </a:t>
            </a:r>
          </a:p>
          <a:p>
            <a:endParaRPr lang="en-US" dirty="0"/>
          </a:p>
          <a:p>
            <a:r>
              <a:rPr lang="en-US" dirty="0"/>
              <a:t>As you can see, an even proportion of the regression line falls on either side of the 50% probability mark,</a:t>
            </a:r>
          </a:p>
          <a:p>
            <a:endParaRPr lang="en-US" dirty="0"/>
          </a:p>
          <a:p>
            <a:r>
              <a:rPr lang="en-US" dirty="0"/>
              <a:t>And this reflects the balanced nature of our stimuli, with half of the videos being high and low intensity.</a:t>
            </a:r>
          </a:p>
          <a:p>
            <a:endParaRPr lang="en-US" dirty="0"/>
          </a:p>
          <a:p>
            <a:r>
              <a:rPr lang="en-US" dirty="0"/>
              <a:t>However, experiencers favored the use of reappraisal at the expense of distraction…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09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we can see this more clearly in these bar graphs.</a:t>
            </a:r>
          </a:p>
          <a:p>
            <a:endParaRPr lang="en-US" dirty="0"/>
          </a:p>
          <a:p>
            <a:r>
              <a:rPr lang="en-US" dirty="0"/>
              <a:t>A chi-square test found that the difference in experiencers’ bias towards reappraisal was significantly different than forecasters’ uses of these two strategies.</a:t>
            </a:r>
          </a:p>
          <a:p>
            <a:endParaRPr lang="en-US" dirty="0"/>
          </a:p>
          <a:p>
            <a:r>
              <a:rPr lang="en-US" dirty="0"/>
              <a:t>Putting this finding in other words: experiencers used distraction less often than forecasters predicted a person would use distraction.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955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Additionally, the two conditions differed in how often they regulated at all with forecasters predicting that individuals would self-regulate in response to these stimuli far more often than experiencers actually reported self-regulating.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26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when assessing how much subjects believed their selected strategy reduced or would reduce their negative affective intensity on a sliding 100 point scale,</a:t>
            </a:r>
          </a:p>
          <a:p>
            <a:endParaRPr lang="en-US" dirty="0"/>
          </a:p>
          <a:p>
            <a:r>
              <a:rPr lang="en-US" dirty="0"/>
              <a:t>We found that predictions and experiences of reappraisal were nearly matching,</a:t>
            </a:r>
          </a:p>
          <a:p>
            <a:endParaRPr lang="en-US" dirty="0"/>
          </a:p>
          <a:p>
            <a:r>
              <a:rPr lang="en-US" dirty="0"/>
              <a:t>but forecasters predicted that distraction would be more effective than experiencers actually reported that it was.</a:t>
            </a:r>
          </a:p>
          <a:p>
            <a:endParaRPr lang="en-US" dirty="0"/>
          </a:p>
          <a:p>
            <a:r>
              <a:rPr lang="en-US" dirty="0"/>
              <a:t>This again illustrates a trend of distraction being less beneficial in these high intensity, high stress situations than what we might actually expect based upon other research.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9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obviously still so much work left to do in this space, but these studies at least seem to suggest that</a:t>
            </a:r>
          </a:p>
          <a:p>
            <a:endParaRPr lang="en-US" dirty="0"/>
          </a:p>
          <a:p>
            <a:r>
              <a:rPr lang="en-US" dirty="0"/>
              <a:t>these dynamic, feature-rich study designs provide an opportunity to study self-regulation with less researcher intervention or direction,</a:t>
            </a:r>
          </a:p>
          <a:p>
            <a:endParaRPr lang="en-US" dirty="0"/>
          </a:p>
          <a:p>
            <a:r>
              <a:rPr lang="en-US" dirty="0"/>
              <a:t>that studying self-regulation in these more dynamic designs might yield result patterns that differ quite a bit from the lab,</a:t>
            </a:r>
          </a:p>
          <a:p>
            <a:endParaRPr lang="en-US" dirty="0"/>
          </a:p>
          <a:p>
            <a:r>
              <a:rPr lang="en-US" dirty="0"/>
              <a:t>And that in these high-intensity situations, specifically, distraction might not be as effective as expected.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 we’re doing so in relatively ideal conditions and usually in controlled isolated lab environments.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07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limitations of these approaches are addressed in much greater depth within the manuscript</a:t>
            </a:r>
          </a:p>
          <a:p>
            <a:endParaRPr lang="en-US" dirty="0"/>
          </a:p>
          <a:p>
            <a:r>
              <a:rPr lang="en-US" dirty="0"/>
              <a:t>But a few key things to keep in mind are that self-selection bias was likely present while recruiting for a study occurring at a haunted house. </a:t>
            </a:r>
          </a:p>
          <a:p>
            <a:endParaRPr lang="en-US" dirty="0"/>
          </a:p>
          <a:p>
            <a:r>
              <a:rPr lang="en-US" dirty="0"/>
              <a:t>Additionally, while this setting may incorporate more dynamic and complex features, it still is a fundamentally artificial environment.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368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field studies of this kind can be expensive and requires a lot of coordination and this project was only possible because of NSF funding.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Lastly, with such rich qualitative data, a lot of work is required to clean it and there are many researcher degrees of freedom that can be exercised,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a detailed preregistration or plan should be used to appropriately justify and document these decisions when possible.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88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all for your attention!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D780D-AFF0-4875-B9AC-BABCE7BE77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2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example, you may be familiar with Gross’s Process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posits that self-regulation can be categorized into different strategies based upon when self-regulation is applied in the time course of an event.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five strategies have different strengths, weaknesses, and costs as a result.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often test this Process Model theory via stimulus-response paradigms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…during which participants are first trained in different strategies and then shown a preview of an emotionally-evocative often negative, often unimodal stimulus. </a:t>
            </a:r>
          </a:p>
          <a:p>
            <a:endParaRPr lang="en-US" dirty="0"/>
          </a:p>
          <a:p>
            <a:r>
              <a:rPr lang="en-US" dirty="0"/>
              <a:t>Subjects receive a prompt to regulate their emotions and then must choose one or two strategy options.</a:t>
            </a:r>
          </a:p>
          <a:p>
            <a:endParaRPr lang="en-US" dirty="0"/>
          </a:p>
          <a:p>
            <a:r>
              <a:rPr lang="en-US" dirty="0"/>
              <a:t>They then regulate their emotions, and report the effects of that self-regulation.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8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these paradigms, we’ve learned about the strengths of these strategies and the situations in which they best fit.</a:t>
            </a:r>
          </a:p>
          <a:p>
            <a:endParaRPr lang="en-US" dirty="0"/>
          </a:p>
          <a:p>
            <a:r>
              <a:rPr lang="en-US" dirty="0"/>
              <a:t>For example, there is a robust relationship between how intense an emotional experience is and which strategies we choose to regulate those emotions with.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11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Distraction is not only chosen more often when emotional intensity is high, </a:t>
            </a:r>
          </a:p>
          <a:p>
            <a:endParaRPr lang="en-US" dirty="0"/>
          </a:p>
          <a:p>
            <a:r>
              <a:rPr lang="en-US" dirty="0"/>
              <a:t>but also tends to be more effective at reducing or downregulating high-intensity negative emotions than reappraisal is.</a:t>
            </a:r>
          </a:p>
          <a:p>
            <a:endParaRPr lang="en-US" dirty="0"/>
          </a:p>
          <a:p>
            <a:r>
              <a:rPr lang="en-US" dirty="0"/>
              <a:t>This suggests, for example, that if you’re feeling very bad at the loss of loved one,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focusing your attention on something else might be better at reducing those negative feelings</a:t>
            </a:r>
          </a:p>
          <a:p>
            <a:endParaRPr lang="en-US" dirty="0"/>
          </a:p>
          <a:p>
            <a:r>
              <a:rPr lang="en-US" dirty="0"/>
              <a:t>than trying to change the meaning of or how you interpret the loss.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D205A-A210-4D70-A5A7-4AE9F58054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D574-B790-DA63-8A76-6104DAE81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84F80-65E3-4A19-70BC-90D88ACB1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4C42-ABC9-D75D-FCD2-EE32C4E4C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6E8FE-CA60-7768-72E6-64E71A5F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5BF3-6D6D-8355-9257-DE4F64A7D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F8AB-C0F3-F15B-306F-82F6D689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3D87D-8F52-C767-44C9-4030496C4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60BA1-CB21-6449-2A77-30784A54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283EF-8997-9539-0108-3F17BADC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BC9F1-166A-9F00-B0A6-E6134D9E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7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E4ADDA-D6DD-EBDB-A4F8-E5515AD87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726FB-F47A-C02B-9F5B-0E00772C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9F8DD-DA00-EAA5-E330-9C0CF558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6A6F4-0FAB-5FF2-86EC-338157A3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6A9A4-B1B5-9299-E7E1-B885B9C6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D529-2443-8CD2-997C-8FB0F3A7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E613-57D5-C8F6-3B00-4B1407D1E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B3994-F563-C06B-F27C-32BFFDFD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A3F7-FAA7-8E7B-8B34-6A04497A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8FB26-05BA-F944-4759-A2FCFAF1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71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5B7E-D61E-C55A-3F9E-6504979C0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7834D-E7CD-C915-F00F-CEA184B8E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02133-C0D1-E90D-BB76-8CA4182A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28732-6023-630B-BE6A-F32DC7C1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1C16-79FB-4B1D-94E1-79D8A3AE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0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5121-4B81-7D35-F438-5E6C8B22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D21C-3A4B-923F-C30F-61CA40E87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9348A-9EC5-DB90-D127-DE08B99D7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EE280-6E95-06BB-11DA-36892D9B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92F03-92E1-CE52-D91B-75044FA9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9FC31-E853-68ED-CE86-22BA15E1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0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6C03-D508-0D41-1C1D-99DBF287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8D6FE-D559-6F28-9EFD-DF89C25C0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A174-A4E3-B849-EC33-D11478DD9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536B2-F1AE-BBFC-FC0A-AE854A9DD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BC8A8-DF26-9257-B76C-DAA4BE468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75FEF-088A-23C3-CE6A-7B18CB63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54E498-26AD-CEE3-4809-D63D30E0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A1731-FEF8-8E6F-BA3E-233475D3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3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06BC-A0EA-3592-FB35-C48FB56F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BEC1B-71D2-74F9-24C0-CECD1496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8F534-30EC-E51D-7FD8-595E2BD34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34412-076A-24FC-0C56-51DDD1F5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0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FC980-E2B2-BFDB-BB59-9FA4214C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3749F-B7C4-2F4F-9F5E-B3C2325B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3732D-1F55-5E0D-624F-AC8FF4D1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3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8F71-345B-B375-75ED-9621460A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2F8A1-4D4F-0AD8-DEBD-791C84925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28D5-8FF1-4018-7D07-AB6B42EE5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201AF-6E1D-9B90-D573-088D26D7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A0F9-0F5F-C040-F939-A79729D4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BC72D-12DE-F3E9-DD15-799903A8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2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2AC9-A258-BE4E-24ED-AC1DE2FD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B3C3B-BC54-865B-06E4-402474878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AF05C-1104-8EF6-2819-07C37A93A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F4747-ECE0-6889-FB96-67242353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3018C-087B-7458-CE5E-02E940AE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68FE6-F113-E3A4-9C0B-81A24B18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5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C0E3F-7E7D-DFC5-075B-9F5890AA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4B7C1-5D77-4356-60F0-6D366C13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19BB8-8646-7CBF-8C25-3DEE2851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29509-377B-4E5C-84F2-9BD686639AD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07997-100F-5E5B-3308-E88F58311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5C4A-8326-7267-2B54-C5F0F44A9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6149A-4F59-4705-9C9B-47083566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1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lisafinks.com/top-10-scariest-chicago-haunted-house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ife-care-wellness.com/3-ways-childhood-trauma-can-affect-your-adult-relationships/frustrated-man-childhood-trauma/" TargetMode="External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www.publicdomainpictures.net/en/view-image.php?image=181933&amp;picture=subway" TargetMode="Externa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life-care-wellness.com/3-ways-childhood-trauma-can-affect-your-adult-relationships/frustrated-man-childhood-trauma/" TargetMode="External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www.publicdomainpictures.net/en/view-image.php?image=181933&amp;picture=subway" TargetMode="External"/><Relationship Id="rId10" Type="http://schemas.openxmlformats.org/officeDocument/2006/relationships/hyperlink" Target="https://www.nps.gov/articles/bearattacks.htm" TargetMode="External"/><Relationship Id="rId4" Type="http://schemas.microsoft.com/office/2007/relationships/hdphoto" Target="../media/hdphoto1.wdp"/><Relationship Id="rId9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hyperlink" Target="https://www.nps.gov/articles/bearattacks.htm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8.jpg"/><Relationship Id="rId7" Type="http://schemas.openxmlformats.org/officeDocument/2006/relationships/hyperlink" Target="https://www.pngall.com/versus-png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hyperlink" Target="https://www.pngall.com/versus-png/" TargetMode="External"/><Relationship Id="rId10" Type="http://schemas.openxmlformats.org/officeDocument/2006/relationships/image" Target="../media/image15.sv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hyperlink" Target="https://www.pngall.com/versus-png/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5.png"/><Relationship Id="rId10" Type="http://schemas.openxmlformats.org/officeDocument/2006/relationships/image" Target="../media/image15.sv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14.png"/><Relationship Id="rId14" Type="http://schemas.openxmlformats.org/officeDocument/2006/relationships/hyperlink" Target="https://careevolution.com/empowering-ecological-momentary-assessments-through-mobile-health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hyperlink" Target="https://didyouknowfacts.com/heres-how-to-stop-arguing-and-actually-solve-your-relationship-problem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hyperlink" Target="https://www.nps.gov/articles/bearattacks.htm" TargetMode="Externa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hl17.com/national-news/terror-behind-the-walls-at-eastern-state-penitentiary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phl17.com/national-news/terror-behind-the-walls-at-eastern-state-penitentiary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9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hyperlink" Target="https://www.easternstate.org/searchlight-series" TargetMode="Externa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hyperlink" Target="http://www.picserver.org/highway-signs2/l/limitation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4" Type="http://schemas.openxmlformats.org/officeDocument/2006/relationships/hyperlink" Target="https://www.easternstate.org/searchlight-series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jpg"/><Relationship Id="rId7" Type="http://schemas.openxmlformats.org/officeDocument/2006/relationships/hyperlink" Target="http://www.picserver.org/highway-signs2/l/limitation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4" Type="http://schemas.openxmlformats.org/officeDocument/2006/relationships/hyperlink" Target="https://www.easternstate.org/searchlight-serie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hyperlink" Target="http://www.pngall.com/thank-you-png" TargetMode="Externa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ouse with red lights in the fog&#10;&#10;Description automatically generated">
            <a:extLst>
              <a:ext uri="{FF2B5EF4-FFF2-40B4-BE49-F238E27FC236}">
                <a16:creationId xmlns:a16="http://schemas.microsoft.com/office/drawing/2014/main" id="{BC110272-42C6-0BFB-3544-4608BCE6A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210" r="533" b="1865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304B7F-FB43-B763-C567-99AD1AA11964}"/>
              </a:ext>
            </a:extLst>
          </p:cNvPr>
          <p:cNvSpPr txBox="1">
            <a:spLocks/>
          </p:cNvSpPr>
          <p:nvPr/>
        </p:nvSpPr>
        <p:spPr>
          <a:xfrm>
            <a:off x="0" y="1462530"/>
            <a:ext cx="12192000" cy="1850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High-Intensity, Dynamic Stimuli Complicate </a:t>
            </a:r>
          </a:p>
          <a:p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Emotion Regulation Strategy Usage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CAB5D5-27D2-27D1-A29A-927D420D3529}"/>
              </a:ext>
            </a:extLst>
          </p:cNvPr>
          <p:cNvSpPr txBox="1">
            <a:spLocks/>
          </p:cNvSpPr>
          <p:nvPr/>
        </p:nvSpPr>
        <p:spPr>
          <a:xfrm>
            <a:off x="0" y="5295140"/>
            <a:ext cx="12192000" cy="943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William Mitchell</a:t>
            </a:r>
          </a:p>
          <a:p>
            <a:r>
              <a:rPr lang="en-US" sz="2000" i="1" spc="-100" dirty="0">
                <a:ln w="0"/>
              </a:rPr>
              <a:t>Social Affective Neuroscience Lab</a:t>
            </a:r>
          </a:p>
          <a:p>
            <a:r>
              <a:rPr lang="en-US" dirty="0">
                <a:ln w="0"/>
                <a:solidFill>
                  <a:srgbClr val="76304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Temple University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DAABDFD-C95C-6BDA-43C3-DEF3B76034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8" y="5179230"/>
            <a:ext cx="2023083" cy="1378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2E4B0-EDFD-788E-BCC1-BE9C0D5E0BEC}"/>
              </a:ext>
            </a:extLst>
          </p:cNvPr>
          <p:cNvSpPr txBox="1"/>
          <p:nvPr/>
        </p:nvSpPr>
        <p:spPr>
          <a:xfrm>
            <a:off x="8427569" y="5969841"/>
            <a:ext cx="35900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You can direct questions to:</a:t>
            </a:r>
            <a:br>
              <a:rPr lang="en-US" sz="2400" dirty="0"/>
            </a:br>
            <a:r>
              <a:rPr lang="en-US" sz="2400" b="1" dirty="0"/>
              <a:t>Billy.Mitchell@temple.edu</a:t>
            </a:r>
          </a:p>
        </p:txBody>
      </p:sp>
    </p:spTree>
    <p:extLst>
      <p:ext uri="{BB962C8B-B14F-4D97-AF65-F5344CB8AC3E}">
        <p14:creationId xmlns:p14="http://schemas.microsoft.com/office/powerpoint/2010/main" val="429435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1216F2-269F-81F3-C7F3-09CF02A064BE}"/>
              </a:ext>
            </a:extLst>
          </p:cNvPr>
          <p:cNvGrpSpPr/>
          <p:nvPr/>
        </p:nvGrpSpPr>
        <p:grpSpPr>
          <a:xfrm>
            <a:off x="856343" y="580815"/>
            <a:ext cx="10290628" cy="4370427"/>
            <a:chOff x="820851" y="5538099"/>
            <a:chExt cx="9940285" cy="437042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E81C90-3301-4E94-4B85-B54C14737B57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EFF273-1E15-B2DF-ADF2-F547EB6722B7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Failed self-regulation can have rebound effects, leaving you worse than if you hadn’t tried to self-regulate (Yeh et al., 2020)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5170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49BD2C-B5A1-6B7D-81CD-2B28DFB5789C}"/>
              </a:ext>
            </a:extLst>
          </p:cNvPr>
          <p:cNvGrpSpPr>
            <a:grpSpLocks noChangeAspect="1"/>
          </p:cNvGrpSpPr>
          <p:nvPr/>
        </p:nvGrpSpPr>
        <p:grpSpPr>
          <a:xfrm>
            <a:off x="2583188" y="4631474"/>
            <a:ext cx="2701748" cy="1801165"/>
            <a:chOff x="3084847" y="3725782"/>
            <a:chExt cx="4161773" cy="2774515"/>
          </a:xfrm>
        </p:grpSpPr>
        <p:pic>
          <p:nvPicPr>
            <p:cNvPr id="9" name="Picture 8" descr="A train tracks next to a building&#10;&#10;Description automatically generated">
              <a:extLst>
                <a:ext uri="{FF2B5EF4-FFF2-40B4-BE49-F238E27FC236}">
                  <a16:creationId xmlns:a16="http://schemas.microsoft.com/office/drawing/2014/main" id="{0FB5D437-B934-5ABD-1041-1C606BC2A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084847" y="3725782"/>
              <a:ext cx="4161773" cy="2774515"/>
            </a:xfrm>
            <a:prstGeom prst="rect">
              <a:avLst/>
            </a:prstGeom>
          </p:spPr>
        </p:pic>
        <p:pic>
          <p:nvPicPr>
            <p:cNvPr id="10" name="Picture 9" descr="A person scratching his head&#10;&#10;Description automatically generated">
              <a:extLst>
                <a:ext uri="{FF2B5EF4-FFF2-40B4-BE49-F238E27FC236}">
                  <a16:creationId xmlns:a16="http://schemas.microsoft.com/office/drawing/2014/main" id="{081A0782-1C9A-7392-28C0-4ADE274E5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04" b="99912" l="8657" r="90754">
                          <a14:foregroundMark x1="70318" y1="93988" x2="76561" y2="95314"/>
                          <a14:foregroundMark x1="76561" y1="95314" x2="79034" y2="95225"/>
                          <a14:foregroundMark x1="89635" y1="98851" x2="90754" y2="99912"/>
                          <a14:foregroundMark x1="8716" y1="77630" x2="10365" y2="75774"/>
                          <a14:foregroundMark x1="48469" y1="7604" x2="52415" y2="10345"/>
                          <a14:foregroundMark x1="35453" y1="25376" x2="35453" y2="253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15759"/>
            <a:stretch/>
          </p:blipFill>
          <p:spPr>
            <a:xfrm>
              <a:off x="3084847" y="4119434"/>
              <a:ext cx="3011153" cy="238086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EE9C41-3878-1468-171E-6656D5867825}"/>
              </a:ext>
            </a:extLst>
          </p:cNvPr>
          <p:cNvGrpSpPr/>
          <p:nvPr/>
        </p:nvGrpSpPr>
        <p:grpSpPr>
          <a:xfrm>
            <a:off x="856343" y="580815"/>
            <a:ext cx="10290628" cy="4370427"/>
            <a:chOff x="820851" y="5538099"/>
            <a:chExt cx="9940285" cy="437042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611763-2B3A-D95F-4FFF-3E58CEFB9257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FCBF0C-EA52-8B7E-9FBB-10C4282C23C5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Failed self-regulation can have rebound effects, leaving you worse than if you hadn’t tried to self-regulate (Yeh et al., 2020)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7565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E42108-74D8-99FE-9F94-E85EBA56233D}"/>
              </a:ext>
            </a:extLst>
          </p:cNvPr>
          <p:cNvGrpSpPr>
            <a:grpSpLocks noChangeAspect="1"/>
          </p:cNvGrpSpPr>
          <p:nvPr/>
        </p:nvGrpSpPr>
        <p:grpSpPr>
          <a:xfrm>
            <a:off x="2583188" y="4631474"/>
            <a:ext cx="2701748" cy="1801165"/>
            <a:chOff x="3084847" y="3725782"/>
            <a:chExt cx="4161773" cy="2774515"/>
          </a:xfrm>
        </p:grpSpPr>
        <p:pic>
          <p:nvPicPr>
            <p:cNvPr id="6" name="Picture 5" descr="A train tracks next to a building&#10;&#10;Description automatically generated">
              <a:extLst>
                <a:ext uri="{FF2B5EF4-FFF2-40B4-BE49-F238E27FC236}">
                  <a16:creationId xmlns:a16="http://schemas.microsoft.com/office/drawing/2014/main" id="{77BC4053-88F8-530B-9A83-5CC62CC71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084847" y="3725782"/>
              <a:ext cx="4161773" cy="2774515"/>
            </a:xfrm>
            <a:prstGeom prst="rect">
              <a:avLst/>
            </a:prstGeom>
          </p:spPr>
        </p:pic>
        <p:pic>
          <p:nvPicPr>
            <p:cNvPr id="7" name="Picture 6" descr="A person scratching his head&#10;&#10;Description automatically generated">
              <a:extLst>
                <a:ext uri="{FF2B5EF4-FFF2-40B4-BE49-F238E27FC236}">
                  <a16:creationId xmlns:a16="http://schemas.microsoft.com/office/drawing/2014/main" id="{E65BB812-F690-96CA-6645-03ECFF397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04" b="99912" l="8657" r="90754">
                          <a14:foregroundMark x1="70318" y1="93988" x2="76561" y2="95314"/>
                          <a14:foregroundMark x1="76561" y1="95314" x2="79034" y2="95225"/>
                          <a14:foregroundMark x1="89635" y1="98851" x2="90754" y2="99912"/>
                          <a14:foregroundMark x1="8716" y1="77630" x2="10365" y2="75774"/>
                          <a14:foregroundMark x1="48469" y1="7604" x2="52415" y2="10345"/>
                          <a14:foregroundMark x1="35453" y1="25376" x2="35453" y2="253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15759"/>
            <a:stretch/>
          </p:blipFill>
          <p:spPr>
            <a:xfrm>
              <a:off x="3084847" y="4119434"/>
              <a:ext cx="3011153" cy="2380863"/>
            </a:xfrm>
            <a:prstGeom prst="rect">
              <a:avLst/>
            </a:prstGeom>
          </p:spPr>
        </p:pic>
      </p:grpSp>
      <p:pic>
        <p:nvPicPr>
          <p:cNvPr id="8" name="Picture 7" descr="A bear walking on a road&#10;&#10;Description automatically generated">
            <a:extLst>
              <a:ext uri="{FF2B5EF4-FFF2-40B4-BE49-F238E27FC236}">
                <a16:creationId xmlns:a16="http://schemas.microsoft.com/office/drawing/2014/main" id="{92C540F1-B1D0-B21D-4A89-F556D9D745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9923" t="6774"/>
          <a:stretch/>
        </p:blipFill>
        <p:spPr>
          <a:xfrm>
            <a:off x="6907064" y="4631474"/>
            <a:ext cx="2701748" cy="1801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07D4F8-5ADA-DA26-1BB1-FDE4D35D7B79}"/>
              </a:ext>
            </a:extLst>
          </p:cNvPr>
          <p:cNvSpPr txBox="1"/>
          <p:nvPr/>
        </p:nvSpPr>
        <p:spPr>
          <a:xfrm>
            <a:off x="622535" y="-1446550"/>
            <a:ext cx="36694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3D32D-4065-0AD0-BBB6-405AEF1F15C6}"/>
              </a:ext>
            </a:extLst>
          </p:cNvPr>
          <p:cNvSpPr txBox="1"/>
          <p:nvPr/>
        </p:nvSpPr>
        <p:spPr>
          <a:xfrm>
            <a:off x="7623738" y="-1448285"/>
            <a:ext cx="413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35A7A0-84F3-06D3-1209-5796670F1A5B}"/>
              </a:ext>
            </a:extLst>
          </p:cNvPr>
          <p:cNvGrpSpPr/>
          <p:nvPr/>
        </p:nvGrpSpPr>
        <p:grpSpPr>
          <a:xfrm>
            <a:off x="856343" y="580815"/>
            <a:ext cx="10290628" cy="4370427"/>
            <a:chOff x="820851" y="5538099"/>
            <a:chExt cx="9940285" cy="43704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70DE0B-0720-DB44-6DCA-F03F164ADE18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798BB7-D6C5-2C65-16C3-5473A825F1DC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Failed self-regulation can have rebound effects, leaving you worse than if you hadn’t tried to self-regulate (Yeh et al., 2020)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1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BD1209-D953-ECF4-42F0-6CA10D45DBF3}"/>
              </a:ext>
            </a:extLst>
          </p:cNvPr>
          <p:cNvSpPr txBox="1"/>
          <p:nvPr/>
        </p:nvSpPr>
        <p:spPr>
          <a:xfrm>
            <a:off x="6819980" y="2307771"/>
            <a:ext cx="3123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</p:txBody>
      </p:sp>
    </p:spTree>
    <p:extLst>
      <p:ext uri="{BB962C8B-B14F-4D97-AF65-F5344CB8AC3E}">
        <p14:creationId xmlns:p14="http://schemas.microsoft.com/office/powerpoint/2010/main" val="101182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48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96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Complex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2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30D-3052-AA7C-D9BD-079ABBB7E89B}"/>
              </a:ext>
            </a:extLst>
          </p:cNvPr>
          <p:cNvSpPr txBox="1"/>
          <p:nvPr/>
        </p:nvSpPr>
        <p:spPr>
          <a:xfrm>
            <a:off x="6096000" y="284634"/>
            <a:ext cx="60959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High-Stress Events</a:t>
            </a:r>
            <a:r>
              <a:rPr lang="en-US" sz="4400" b="1" dirty="0"/>
              <a:t> </a:t>
            </a:r>
            <a:br>
              <a:rPr lang="en-US" sz="4400" b="1" dirty="0"/>
            </a:br>
            <a:r>
              <a:rPr lang="en-US" sz="4400" b="1" dirty="0"/>
              <a:t>in our lives can be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2400" dirty="0"/>
          </a:p>
          <a:p>
            <a:pPr lvl="2">
              <a:buSzPct val="150000"/>
            </a:pPr>
            <a:br>
              <a:rPr lang="en-US" sz="3200" b="1" spc="200" dirty="0">
                <a:solidFill>
                  <a:srgbClr val="FF0000"/>
                </a:solidFill>
              </a:rPr>
            </a:b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</p:txBody>
      </p:sp>
      <p:pic>
        <p:nvPicPr>
          <p:cNvPr id="3" name="Picture 2" descr="A bear walking on a road&#10;&#10;Description automatically generated">
            <a:extLst>
              <a:ext uri="{FF2B5EF4-FFF2-40B4-BE49-F238E27FC236}">
                <a16:creationId xmlns:a16="http://schemas.microsoft.com/office/drawing/2014/main" id="{D478866D-EFF7-AD29-D3C3-44AF0264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1391635" y="3833188"/>
            <a:ext cx="3209393" cy="2139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57D7B-0B2C-E87F-4907-ED65A8DEA200}"/>
              </a:ext>
            </a:extLst>
          </p:cNvPr>
          <p:cNvSpPr txBox="1"/>
          <p:nvPr/>
        </p:nvSpPr>
        <p:spPr>
          <a:xfrm>
            <a:off x="6819980" y="2307771"/>
            <a:ext cx="39803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85900" lvl="2" indent="-57150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Complex</a:t>
            </a:r>
            <a:endParaRPr lang="en-US" dirty="0"/>
          </a:p>
        </p:txBody>
      </p:sp>
      <p:pic>
        <p:nvPicPr>
          <p:cNvPr id="2" name="Picture 1" descr="A hand holding a phone&#10;&#10;Description automatically generated">
            <a:extLst>
              <a:ext uri="{FF2B5EF4-FFF2-40B4-BE49-F238E27FC236}">
                <a16:creationId xmlns:a16="http://schemas.microsoft.com/office/drawing/2014/main" id="{F45BFC87-1B8C-B2E4-E22B-CC67EE16DE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404790" y="3833188"/>
            <a:ext cx="3209394" cy="2140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860CC-25A0-59A8-0BDA-D9E3622A2211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91634" y="560135"/>
            <a:ext cx="3209393" cy="2246963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101FD81-9689-D7E1-9B0E-5ADCB8FBCE7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086109" y="2307771"/>
            <a:ext cx="1820442" cy="18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0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ear walking on a road&#10;&#10;Description automatically generated">
            <a:extLst>
              <a:ext uri="{FF2B5EF4-FFF2-40B4-BE49-F238E27FC236}">
                <a16:creationId xmlns:a16="http://schemas.microsoft.com/office/drawing/2014/main" id="{DF319525-02B6-A52D-F70A-0BDCEA793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923" t="6774"/>
          <a:stretch/>
        </p:blipFill>
        <p:spPr>
          <a:xfrm>
            <a:off x="7539303" y="4225074"/>
            <a:ext cx="3209393" cy="21395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1" y="257304"/>
            <a:ext cx="6096000" cy="133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/>
              <a:t>Regulation</a:t>
            </a:r>
          </a:p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00B050"/>
                </a:solidFill>
              </a:rPr>
              <a:t>Choice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5F6B1-844F-A8ED-8D6B-8345807D36DA}"/>
              </a:ext>
            </a:extLst>
          </p:cNvPr>
          <p:cNvSpPr txBox="1"/>
          <p:nvPr/>
        </p:nvSpPr>
        <p:spPr>
          <a:xfrm>
            <a:off x="6096000" y="255843"/>
            <a:ext cx="6096000" cy="137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 dirty="0"/>
              <a:t>Regulation</a:t>
            </a:r>
            <a:endParaRPr lang="en-US" sz="4800" b="1" dirty="0">
              <a:solidFill>
                <a:srgbClr val="FF0000"/>
              </a:solidFill>
            </a:endParaRPr>
          </a:p>
          <a:p>
            <a:pPr algn="ctr">
              <a:lnSpc>
                <a:spcPts val="4800"/>
              </a:lnSpc>
            </a:pPr>
            <a:r>
              <a:rPr lang="en-US" sz="4800" b="1" dirty="0">
                <a:solidFill>
                  <a:srgbClr val="FF0000"/>
                </a:solidFill>
              </a:rPr>
              <a:t>Usage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836EB2-1D6F-EB91-C7E6-289391F383FF}"/>
              </a:ext>
            </a:extLst>
          </p:cNvPr>
          <p:cNvGrpSpPr/>
          <p:nvPr/>
        </p:nvGrpSpPr>
        <p:grpSpPr>
          <a:xfrm>
            <a:off x="7607879" y="1935415"/>
            <a:ext cx="2969256" cy="1987002"/>
            <a:chOff x="637315" y="1701671"/>
            <a:chExt cx="4382280" cy="2823882"/>
          </a:xfrm>
        </p:grpSpPr>
        <p:pic>
          <p:nvPicPr>
            <p:cNvPr id="10" name="Picture 9" descr="A person and person talking to each other&#10;&#10;Description automatically generated">
              <a:extLst>
                <a:ext uri="{FF2B5EF4-FFF2-40B4-BE49-F238E27FC236}">
                  <a16:creationId xmlns:a16="http://schemas.microsoft.com/office/drawing/2014/main" id="{88DE8625-0A98-4C1C-4CAB-388B89284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72" b="99543" l="1356" r="92265">
                          <a14:foregroundMark x1="26874" y1="14177" x2="23871" y2="3097"/>
                          <a14:foregroundMark x1="22195" y1="3137" x2="20255" y2="5640"/>
                          <a14:foregroundMark x1="12440" y1="41159" x2="8054" y2="49238"/>
                          <a14:foregroundMark x1="8054" y1="49238" x2="1435" y2="71341"/>
                          <a14:foregroundMark x1="1435" y1="71341" x2="5582" y2="91311"/>
                          <a14:foregroundMark x1="5582" y1="91311" x2="14992" y2="55488"/>
                          <a14:foregroundMark x1="14992" y1="55488" x2="15391" y2="47713"/>
                          <a14:foregroundMark x1="13716" y1="10823" x2="10526" y2="49085"/>
                          <a14:foregroundMark x1="10526" y1="49085" x2="3907" y2="59909"/>
                          <a14:foregroundMark x1="3907" y1="59909" x2="957" y2="73476"/>
                          <a14:foregroundMark x1="957" y1="73476" x2="239" y2="89024"/>
                          <a14:foregroundMark x1="239" y1="89024" x2="1994" y2="98323"/>
                          <a14:foregroundMark x1="1994" y1="98323" x2="6459" y2="95427"/>
                          <a14:foregroundMark x1="6459" y1="95427" x2="11802" y2="96037"/>
                          <a14:foregroundMark x1="11802" y1="96037" x2="15231" y2="64634"/>
                          <a14:foregroundMark x1="73604" y1="73628" x2="78868" y2="99238"/>
                          <a14:foregroundMark x1="78868" y1="99238" x2="87480" y2="86433"/>
                          <a14:foregroundMark x1="87480" y1="86433" x2="88596" y2="57622"/>
                          <a14:foregroundMark x1="88596" y1="57622" x2="86284" y2="46646"/>
                          <a14:foregroundMark x1="86284" y1="46646" x2="76954" y2="35518"/>
                          <a14:foregroundMark x1="73684" y1="97866" x2="70255" y2="60976"/>
                          <a14:foregroundMark x1="92743" y1="93902" x2="91786" y2="72866"/>
                          <a14:foregroundMark x1="91786" y1="72866" x2="89474" y2="62348"/>
                          <a14:foregroundMark x1="89474" y1="62348" x2="88517" y2="60061"/>
                          <a14:foregroundMark x1="957" y1="95579" x2="1435" y2="62043"/>
                          <a14:foregroundMark x1="1435" y1="62043" x2="3668" y2="53811"/>
                          <a14:foregroundMark x1="3668" y1="53811" x2="5821" y2="50457"/>
                          <a14:foregroundMark x1="1429" y1="55313" x2="2552" y2="99543"/>
                          <a14:foregroundMark x1="38676" y1="25000" x2="36842" y2="30030"/>
                          <a14:foregroundMark x1="59250" y1="42073" x2="59171" y2="46494"/>
                          <a14:foregroundMark x1="59011" y1="42226" x2="58692" y2="45427"/>
                          <a14:foregroundMark x1="90590" y1="62652" x2="92265" y2="69665"/>
                          <a14:foregroundMark x1="38995" y1="24848" x2="38517" y2="26067"/>
                          <a14:foregroundMark x1="28788" y1="28811" x2="28788" y2="28811"/>
                          <a14:foregroundMark x1="28150" y1="28659" x2="28150" y2="28659"/>
                          <a14:foregroundMark x1="28469" y1="29268" x2="28469" y2="29268"/>
                          <a14:foregroundMark x1="58931" y1="41006" x2="58772" y2="46341"/>
                          <a14:foregroundMark x1="48644" y1="46037" x2="51515" y2="52744"/>
                          <a14:foregroundMark x1="49761" y1="40396" x2="52392" y2="48171"/>
                          <a14:backgroundMark x1="44657" y1="16006" x2="43700" y2="66768"/>
                          <a14:backgroundMark x1="43700" y1="66768" x2="44418" y2="75000"/>
                          <a14:backgroundMark x1="44418" y1="75000" x2="44418" y2="75000"/>
                          <a14:backgroundMark x1="27273" y1="55335" x2="28070" y2="40549"/>
                          <a14:backgroundMark x1="28070" y1="40549" x2="31499" y2="34756"/>
                          <a14:backgroundMark x1="1515" y1="47561" x2="239" y2="51220"/>
                          <a14:backgroundMark x1="25837" y1="63872" x2="25997" y2="49695"/>
                          <a14:backgroundMark x1="29346" y1="45122" x2="29027" y2="48323"/>
                          <a14:backgroundMark x1="29904" y1="46494" x2="28868" y2="45427"/>
                          <a14:backgroundMark x1="21053" y1="762" x2="27512" y2="610"/>
                          <a14:backgroundMark x1="27512" y1="610" x2="27831" y2="1067"/>
                          <a14:backgroundMark x1="19617" y1="93140" x2="27990" y2="97866"/>
                          <a14:backgroundMark x1="27990" y1="97866" x2="35805" y2="72256"/>
                          <a14:backgroundMark x1="35805" y1="72256" x2="44737" y2="75915"/>
                          <a14:backgroundMark x1="44737" y1="75915" x2="54147" y2="91616"/>
                          <a14:backgroundMark x1="54147" y1="91616" x2="64833" y2="95427"/>
                          <a14:backgroundMark x1="64833" y1="95427" x2="69458" y2="90549"/>
                          <a14:backgroundMark x1="69458" y1="90549" x2="69059" y2="98323"/>
                          <a14:backgroundMark x1="69059" y1="98323" x2="61802" y2="93445"/>
                          <a14:backgroundMark x1="61802" y1="93445" x2="53190" y2="63110"/>
                          <a14:backgroundMark x1="53190" y1="63110" x2="48006" y2="64482"/>
                          <a14:backgroundMark x1="48006" y1="64482" x2="50080" y2="84299"/>
                          <a14:backgroundMark x1="50080" y1="84299" x2="37959" y2="95274"/>
                          <a14:backgroundMark x1="37959" y1="95274" x2="35646" y2="81707"/>
                          <a14:backgroundMark x1="35646" y1="81707" x2="38756" y2="64329"/>
                          <a14:backgroundMark x1="38756" y1="64329" x2="44498" y2="77591"/>
                          <a14:backgroundMark x1="44498" y1="77591" x2="40351" y2="91616"/>
                          <a14:backgroundMark x1="40351" y1="91616" x2="38357" y2="79268"/>
                          <a14:backgroundMark x1="38357" y1="79268" x2="53828" y2="77591"/>
                          <a14:backgroundMark x1="53828" y1="77591" x2="56699" y2="87195"/>
                          <a14:backgroundMark x1="56699" y1="87195" x2="46571" y2="87348"/>
                          <a14:backgroundMark x1="56300" y1="71341" x2="59410" y2="76982"/>
                          <a14:backgroundMark x1="65231" y1="67988" x2="61324" y2="60366"/>
                          <a14:backgroundMark x1="61324" y1="60366" x2="61085" y2="41768"/>
                          <a14:backgroundMark x1="57330" y1="44391" x2="56938" y2="44665"/>
                          <a14:backgroundMark x1="61085" y1="41768" x2="60395" y2="42250"/>
                          <a14:backgroundMark x1="56938" y1="44665" x2="54147" y2="34146"/>
                          <a14:backgroundMark x1="54147" y1="34146" x2="55104" y2="22713"/>
                          <a14:backgroundMark x1="55104" y1="22713" x2="64593" y2="18445"/>
                          <a14:backgroundMark x1="64593" y1="18445" x2="65152" y2="68140"/>
                          <a14:backgroundMark x1="1116" y1="51524" x2="80" y2="53963"/>
                          <a14:backgroundMark x1="53110" y1="41921" x2="53110" y2="41921"/>
                          <a14:backgroundMark x1="53429" y1="43902" x2="53429" y2="43902"/>
                          <a14:backgroundMark x1="65550" y1="70122" x2="64195" y2="64482"/>
                          <a14:backgroundMark x1="70813" y1="85061" x2="70893" y2="96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47171" r="4408"/>
            <a:stretch/>
          </p:blipFill>
          <p:spPr>
            <a:xfrm>
              <a:off x="2405742" y="1701671"/>
              <a:ext cx="2613853" cy="2823882"/>
            </a:xfrm>
            <a:prstGeom prst="rect">
              <a:avLst/>
            </a:prstGeom>
          </p:spPr>
        </p:pic>
        <p:pic>
          <p:nvPicPr>
            <p:cNvPr id="11" name="Picture 10" descr="A person and person talking to each other&#10;&#10;Description automatically generated">
              <a:extLst>
                <a:ext uri="{FF2B5EF4-FFF2-40B4-BE49-F238E27FC236}">
                  <a16:creationId xmlns:a16="http://schemas.microsoft.com/office/drawing/2014/main" id="{7D9495BC-867D-4A1D-86D7-A1CA3F258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72" b="99543" l="1356" r="92265">
                          <a14:foregroundMark x1="26874" y1="14177" x2="23871" y2="3097"/>
                          <a14:foregroundMark x1="22195" y1="3137" x2="20255" y2="5640"/>
                          <a14:foregroundMark x1="12440" y1="41159" x2="8054" y2="49238"/>
                          <a14:foregroundMark x1="8054" y1="49238" x2="1435" y2="71341"/>
                          <a14:foregroundMark x1="1435" y1="71341" x2="5582" y2="91311"/>
                          <a14:foregroundMark x1="5582" y1="91311" x2="14992" y2="55488"/>
                          <a14:foregroundMark x1="14992" y1="55488" x2="15391" y2="47713"/>
                          <a14:foregroundMark x1="13716" y1="10823" x2="10526" y2="49085"/>
                          <a14:foregroundMark x1="10526" y1="49085" x2="3907" y2="59909"/>
                          <a14:foregroundMark x1="3907" y1="59909" x2="957" y2="73476"/>
                          <a14:foregroundMark x1="957" y1="73476" x2="239" y2="89024"/>
                          <a14:foregroundMark x1="239" y1="89024" x2="1994" y2="98323"/>
                          <a14:foregroundMark x1="1994" y1="98323" x2="6459" y2="95427"/>
                          <a14:foregroundMark x1="6459" y1="95427" x2="11802" y2="96037"/>
                          <a14:foregroundMark x1="11802" y1="96037" x2="15231" y2="64634"/>
                          <a14:foregroundMark x1="73604" y1="73628" x2="78868" y2="99238"/>
                          <a14:foregroundMark x1="78868" y1="99238" x2="87480" y2="86433"/>
                          <a14:foregroundMark x1="87480" y1="86433" x2="88596" y2="57622"/>
                          <a14:foregroundMark x1="88596" y1="57622" x2="86284" y2="46646"/>
                          <a14:foregroundMark x1="86284" y1="46646" x2="76954" y2="35518"/>
                          <a14:foregroundMark x1="73684" y1="97866" x2="70255" y2="60976"/>
                          <a14:foregroundMark x1="92743" y1="93902" x2="91786" y2="72866"/>
                          <a14:foregroundMark x1="91786" y1="72866" x2="89474" y2="62348"/>
                          <a14:foregroundMark x1="89474" y1="62348" x2="88517" y2="60061"/>
                          <a14:foregroundMark x1="957" y1="95579" x2="1435" y2="62043"/>
                          <a14:foregroundMark x1="1435" y1="62043" x2="3668" y2="53811"/>
                          <a14:foregroundMark x1="3668" y1="53811" x2="5821" y2="50457"/>
                          <a14:foregroundMark x1="1429" y1="55313" x2="2552" y2="99543"/>
                          <a14:foregroundMark x1="38676" y1="25000" x2="36842" y2="30030"/>
                          <a14:foregroundMark x1="59250" y1="42073" x2="59171" y2="46494"/>
                          <a14:foregroundMark x1="59011" y1="42226" x2="58692" y2="45427"/>
                          <a14:foregroundMark x1="90590" y1="62652" x2="92265" y2="69665"/>
                          <a14:foregroundMark x1="38995" y1="24848" x2="38517" y2="26067"/>
                          <a14:foregroundMark x1="28788" y1="28811" x2="28788" y2="28811"/>
                          <a14:foregroundMark x1="28150" y1="28659" x2="28150" y2="28659"/>
                          <a14:foregroundMark x1="28469" y1="29268" x2="28469" y2="29268"/>
                          <a14:foregroundMark x1="58931" y1="41006" x2="58772" y2="46341"/>
                          <a14:foregroundMark x1="48644" y1="46037" x2="51515" y2="52744"/>
                          <a14:foregroundMark x1="49761" y1="40396" x2="52392" y2="48171"/>
                          <a14:backgroundMark x1="44657" y1="16006" x2="43700" y2="66768"/>
                          <a14:backgroundMark x1="43700" y1="66768" x2="44418" y2="75000"/>
                          <a14:backgroundMark x1="44418" y1="75000" x2="44418" y2="75000"/>
                          <a14:backgroundMark x1="27273" y1="55335" x2="28070" y2="40549"/>
                          <a14:backgroundMark x1="28070" y1="40549" x2="31499" y2="34756"/>
                          <a14:backgroundMark x1="1515" y1="47561" x2="239" y2="51220"/>
                          <a14:backgroundMark x1="25837" y1="63872" x2="25997" y2="49695"/>
                          <a14:backgroundMark x1="29346" y1="45122" x2="29027" y2="48323"/>
                          <a14:backgroundMark x1="29904" y1="46494" x2="28868" y2="45427"/>
                          <a14:backgroundMark x1="21053" y1="762" x2="27512" y2="610"/>
                          <a14:backgroundMark x1="27512" y1="610" x2="27831" y2="1067"/>
                          <a14:backgroundMark x1="19617" y1="93140" x2="27990" y2="97866"/>
                          <a14:backgroundMark x1="27990" y1="97866" x2="35805" y2="72256"/>
                          <a14:backgroundMark x1="35805" y1="72256" x2="44737" y2="75915"/>
                          <a14:backgroundMark x1="44737" y1="75915" x2="54147" y2="91616"/>
                          <a14:backgroundMark x1="54147" y1="91616" x2="64833" y2="95427"/>
                          <a14:backgroundMark x1="64833" y1="95427" x2="69458" y2="90549"/>
                          <a14:backgroundMark x1="69458" y1="90549" x2="69059" y2="98323"/>
                          <a14:backgroundMark x1="69059" y1="98323" x2="61802" y2="93445"/>
                          <a14:backgroundMark x1="61802" y1="93445" x2="53190" y2="63110"/>
                          <a14:backgroundMark x1="53190" y1="63110" x2="48006" y2="64482"/>
                          <a14:backgroundMark x1="48006" y1="64482" x2="50080" y2="84299"/>
                          <a14:backgroundMark x1="50080" y1="84299" x2="37959" y2="95274"/>
                          <a14:backgroundMark x1="37959" y1="95274" x2="35646" y2="81707"/>
                          <a14:backgroundMark x1="35646" y1="81707" x2="38756" y2="64329"/>
                          <a14:backgroundMark x1="38756" y1="64329" x2="44498" y2="77591"/>
                          <a14:backgroundMark x1="44498" y1="77591" x2="40351" y2="91616"/>
                          <a14:backgroundMark x1="40351" y1="91616" x2="38357" y2="79268"/>
                          <a14:backgroundMark x1="38357" y1="79268" x2="53828" y2="77591"/>
                          <a14:backgroundMark x1="53828" y1="77591" x2="56699" y2="87195"/>
                          <a14:backgroundMark x1="56699" y1="87195" x2="46571" y2="87348"/>
                          <a14:backgroundMark x1="56300" y1="71341" x2="59410" y2="76982"/>
                          <a14:backgroundMark x1="65231" y1="67988" x2="61324" y2="60366"/>
                          <a14:backgroundMark x1="61324" y1="60366" x2="61085" y2="41768"/>
                          <a14:backgroundMark x1="57330" y1="44391" x2="56938" y2="44665"/>
                          <a14:backgroundMark x1="61085" y1="41768" x2="60395" y2="42250"/>
                          <a14:backgroundMark x1="56938" y1="44665" x2="54147" y2="34146"/>
                          <a14:backgroundMark x1="54147" y1="34146" x2="55104" y2="22713"/>
                          <a14:backgroundMark x1="55104" y1="22713" x2="64593" y2="18445"/>
                          <a14:backgroundMark x1="64593" y1="18445" x2="65152" y2="68140"/>
                          <a14:backgroundMark x1="1116" y1="51524" x2="80" y2="53963"/>
                          <a14:backgroundMark x1="53110" y1="41921" x2="53110" y2="41921"/>
                          <a14:backgroundMark x1="53429" y1="43902" x2="53429" y2="43902"/>
                          <a14:backgroundMark x1="65550" y1="70122" x2="64195" y2="64482"/>
                          <a14:backgroundMark x1="70813" y1="85061" x2="70893" y2="96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r="59257"/>
            <a:stretch/>
          </p:blipFill>
          <p:spPr>
            <a:xfrm>
              <a:off x="637315" y="1701671"/>
              <a:ext cx="2199375" cy="282388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A431546-6B13-CCE1-1101-F361663F2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868" y="1832384"/>
            <a:ext cx="2969255" cy="1987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C8D00-A1B0-B3D7-EDA7-03E17A246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4869" y="4017551"/>
            <a:ext cx="2969254" cy="20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7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265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90CBF0A-FEE7-AD97-44B0-26B0A0DA8DB8}"/>
              </a:ext>
            </a:extLst>
          </p:cNvPr>
          <p:cNvSpPr txBox="1"/>
          <p:nvPr/>
        </p:nvSpPr>
        <p:spPr>
          <a:xfrm>
            <a:off x="1734457" y="2274838"/>
            <a:ext cx="8723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Will emotional intensity predict the probability of choosing </a:t>
            </a:r>
            <a:r>
              <a:rPr lang="en-US" sz="3600" b="1" dirty="0">
                <a:solidFill>
                  <a:srgbClr val="F8766D"/>
                </a:solidFill>
              </a:rPr>
              <a:t>Distraction </a:t>
            </a:r>
            <a:r>
              <a:rPr lang="en-US" sz="3600" dirty="0"/>
              <a:t>and </a:t>
            </a:r>
            <a:r>
              <a:rPr lang="en-US" sz="3600" b="1" dirty="0">
                <a:solidFill>
                  <a:srgbClr val="04C0C5"/>
                </a:solidFill>
              </a:rPr>
              <a:t>Reappraisal</a:t>
            </a:r>
            <a:r>
              <a:rPr lang="en-US" sz="3600" dirty="0"/>
              <a:t> when events are </a:t>
            </a:r>
            <a:r>
              <a:rPr lang="en-US" sz="3600" b="1" i="1" u="sng" dirty="0"/>
              <a:t>intense</a:t>
            </a:r>
            <a:r>
              <a:rPr lang="en-US" sz="3600" b="1" i="1" dirty="0"/>
              <a:t>, </a:t>
            </a:r>
            <a:r>
              <a:rPr lang="en-US" sz="3600" b="1" i="1" u="sng" dirty="0"/>
              <a:t>unexpected</a:t>
            </a:r>
            <a:r>
              <a:rPr lang="en-US" sz="3600" b="1" i="1" dirty="0"/>
              <a:t>, </a:t>
            </a:r>
            <a:r>
              <a:rPr lang="en-US" sz="3600" b="1" i="1" u="sng" dirty="0"/>
              <a:t>dynamic</a:t>
            </a:r>
            <a:r>
              <a:rPr lang="en-US" sz="3600" b="1" dirty="0"/>
              <a:t>, and </a:t>
            </a:r>
            <a:r>
              <a:rPr lang="en-US" sz="3600" b="1" i="1" u="sng" dirty="0"/>
              <a:t>complex</a:t>
            </a:r>
            <a:r>
              <a:rPr lang="en-US" sz="3600" b="1" dirty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124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01EFF-4B95-9EB5-2140-047CDABA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F824F-18AC-A182-C634-C448C5D9BA24}"/>
              </a:ext>
            </a:extLst>
          </p:cNvPr>
          <p:cNvSpPr txBox="1"/>
          <p:nvPr/>
        </p:nvSpPr>
        <p:spPr>
          <a:xfrm>
            <a:off x="9182100" y="0"/>
            <a:ext cx="3009900" cy="113877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 Recent H.H. Studies: </a:t>
            </a:r>
          </a:p>
          <a:p>
            <a:pPr algn="ctr"/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Clasen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2019 </a:t>
            </a:r>
          </a:p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Tashjian et al., 2022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8190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92" name="Google Shape;192;p29" descr="A sign on the side of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199" r="15990"/>
          <a:stretch/>
        </p:blipFill>
        <p:spPr>
          <a:xfrm>
            <a:off x="1" y="0"/>
            <a:ext cx="4672268" cy="6896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68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ea typeface="Calibri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Calibri"/>
                <a:cs typeface="Calibri"/>
              </a:rPr>
              <a:t>Limited researcher intervention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92" name="Google Shape;192;p29" descr="A sign on the side of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199" r="15990"/>
          <a:stretch/>
        </p:blipFill>
        <p:spPr>
          <a:xfrm>
            <a:off x="1" y="0"/>
            <a:ext cx="4672268" cy="6896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8902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ea typeface="Calibri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Calibri"/>
                <a:cs typeface="Calibri"/>
              </a:rPr>
              <a:t>Limited researcher intervention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Performances are reliably consistent</a:t>
            </a:r>
            <a:br>
              <a:rPr lang="en" sz="2400" dirty="0">
                <a:ea typeface="Times New Roman"/>
                <a:cs typeface="Times New Roman"/>
              </a:rPr>
            </a:b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92" name="Google Shape;192;p29" descr="A sign on the side of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199" r="15990"/>
          <a:stretch/>
        </p:blipFill>
        <p:spPr>
          <a:xfrm>
            <a:off x="1" y="0"/>
            <a:ext cx="4672268" cy="6896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3101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5143267" y="537029"/>
            <a:ext cx="6395600" cy="7853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933" b="1" dirty="0">
                <a:solidFill>
                  <a:srgbClr val="073763"/>
                </a:solidFill>
              </a:rPr>
              <a:t>What can TBTW offer?</a:t>
            </a:r>
            <a:endParaRPr sz="2933" b="1" dirty="0">
              <a:solidFill>
                <a:srgbClr val="073763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0467" y="1550646"/>
            <a:ext cx="68812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Feature-rich but relatively controlled environment</a:t>
            </a:r>
            <a:endParaRPr lang="en-US" sz="2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ea typeface="Calibri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Calibri"/>
                <a:cs typeface="Calibri"/>
              </a:rPr>
              <a:t>Limited researcher intervention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Performances are reliably consistent</a:t>
            </a:r>
            <a:br>
              <a:rPr lang="en" sz="2400" dirty="0">
                <a:ea typeface="Times New Roman"/>
                <a:cs typeface="Times New Roman"/>
              </a:rPr>
            </a:br>
            <a:endParaRPr sz="2400" dirty="0">
              <a:solidFill>
                <a:schemeClr val="dk1"/>
              </a:solidFill>
              <a:ea typeface="Times New Roman"/>
              <a:cs typeface="Times New Roman"/>
            </a:endParaRPr>
          </a:p>
          <a:p>
            <a:pPr marL="1218565" lvl="1" indent="-456565"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Great stimuli variability</a:t>
            </a:r>
            <a:br>
              <a:rPr lang="en" sz="2400" dirty="0">
                <a:ea typeface="Times New Roman"/>
                <a:cs typeface="Times New Roman"/>
              </a:rPr>
            </a:b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1218565" lvl="1" indent="-456565">
              <a:buClr>
                <a:srgbClr val="000000"/>
              </a:buClr>
              <a:buSzPts val="1800"/>
              <a:buFont typeface="Times New Roman"/>
              <a:buChar char="○"/>
            </a:pPr>
            <a:endParaRPr lang="en" sz="2400" dirty="0">
              <a:solidFill>
                <a:schemeClr val="dk1"/>
              </a:solidFill>
              <a:latin typeface="Calibri"/>
              <a:ea typeface="Times New Roman"/>
              <a:cs typeface="Times New Roman"/>
            </a:endParaRPr>
          </a:p>
          <a:p>
            <a:pPr marL="60896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lang="en-US" sz="1733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" name="Google Shape;240;p32">
            <a:extLst>
              <a:ext uri="{FF2B5EF4-FFF2-40B4-BE49-F238E27FC236}">
                <a16:creationId xmlns:a16="http://schemas.microsoft.com/office/drawing/2014/main" id="{09ED4B4C-3AE5-C863-F069-8AE339A2B6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634" t="3507" r="4839" b="11834"/>
          <a:stretch/>
        </p:blipFill>
        <p:spPr>
          <a:xfrm>
            <a:off x="294219" y="1550646"/>
            <a:ext cx="5177667" cy="3166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06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94525" y="796817"/>
            <a:ext cx="6014301" cy="4265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2" name="Picture 11" descr="A graph of a house&#10;&#10;Description automatically generated">
            <a:extLst>
              <a:ext uri="{FF2B5EF4-FFF2-40B4-BE49-F238E27FC236}">
                <a16:creationId xmlns:a16="http://schemas.microsoft.com/office/drawing/2014/main" id="{DE9FB27A-14A8-3FED-D910-FC594238F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71" y="796497"/>
            <a:ext cx="6604000" cy="4952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5E8326-B66F-70F5-74B5-3A070D1AB49B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82720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startle sensitivity increases, the number of regulated events within the haunted house increases.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3" name="Picture 12" descr="A graph of a line&#10;&#10;Description automatically generated">
            <a:extLst>
              <a:ext uri="{FF2B5EF4-FFF2-40B4-BE49-F238E27FC236}">
                <a16:creationId xmlns:a16="http://schemas.microsoft.com/office/drawing/2014/main" id="{C0A5EEA2-964F-E17D-3CBF-C5012FA4C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70" y="796498"/>
            <a:ext cx="6603999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90986C-5A0E-E7F1-D80F-591CD7DF927A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2093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startle sensitivity increases, the number of regulated events within the haunted house increases.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anxiety increased within the haunted house, so did participants’ self-reported efforts to emotionally regulate.  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5" name="Picture 14" descr="A graph of a state anxiety&#10;&#10;Description automatically generated">
            <a:extLst>
              <a:ext uri="{FF2B5EF4-FFF2-40B4-BE49-F238E27FC236}">
                <a16:creationId xmlns:a16="http://schemas.microsoft.com/office/drawing/2014/main" id="{CF4E0349-010C-5DFF-BE08-2D3067E5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69" y="796498"/>
            <a:ext cx="6603999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45294-7024-8A89-FAFD-F181123392F5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13497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6D5F9-CB52-2E84-890A-0EB964EB02CB}"/>
              </a:ext>
            </a:extLst>
          </p:cNvPr>
          <p:cNvSpPr txBox="1"/>
          <p:nvPr/>
        </p:nvSpPr>
        <p:spPr>
          <a:xfrm>
            <a:off x="500062" y="1293812"/>
            <a:ext cx="417988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People who do not enjoy haunted houses regulate more events within the haunted house.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0.242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startle sensitivity increases, the number of regulated events within the haunted house increases.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anxiety increased within the haunted house, so did participants’ self-reported efforts to emotionally regulate.     </a:t>
            </a:r>
            <a:r>
              <a:rPr lang="en-US" sz="1200" i="1" dirty="0">
                <a:ea typeface="+mn-lt"/>
                <a:cs typeface="+mn-lt"/>
              </a:rPr>
              <a:t>r</a:t>
            </a:r>
            <a:r>
              <a:rPr lang="en-US" sz="1200" i="1" baseline="30000" dirty="0">
                <a:ea typeface="+mn-lt"/>
                <a:cs typeface="+mn-lt"/>
              </a:rPr>
              <a:t>2</a:t>
            </a:r>
            <a:r>
              <a:rPr lang="en-US" sz="1200" i="1" dirty="0">
                <a:ea typeface="+mn-lt"/>
                <a:cs typeface="+mn-lt"/>
              </a:rPr>
              <a:t> adj. = 0.095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As negative affective intensity increased for a given event, people put more effort towards regulating their emotions during that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7E7A6-6F80-4E53-A3B6-3E40D5178602}"/>
              </a:ext>
            </a:extLst>
          </p:cNvPr>
          <p:cNvSpPr txBox="1"/>
          <p:nvPr/>
        </p:nvSpPr>
        <p:spPr>
          <a:xfrm>
            <a:off x="962025" y="52403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AE226A2-6BAF-3756-6F37-34F80436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68" y="796498"/>
            <a:ext cx="6603999" cy="495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3E3788-0A6F-25C9-DC41-2EF60D6767C1}"/>
              </a:ext>
            </a:extLst>
          </p:cNvPr>
          <p:cNvSpPr txBox="1"/>
          <p:nvPr/>
        </p:nvSpPr>
        <p:spPr>
          <a:xfrm>
            <a:off x="23812" y="381000"/>
            <a:ext cx="51323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Calibri"/>
                <a:cs typeface="Calibri"/>
              </a:rPr>
              <a:t>When feeling intense emotions, 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b="1" dirty="0">
                <a:ea typeface="Calibri"/>
                <a:cs typeface="Calibri"/>
              </a:rPr>
              <a:t>people self-regulated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4652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0" y="54503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854307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B137AB5-1FD2-DEDF-FA1D-BDE9583125E5}"/>
              </a:ext>
            </a:extLst>
          </p:cNvPr>
          <p:cNvSpPr/>
          <p:nvPr/>
        </p:nvSpPr>
        <p:spPr>
          <a:xfrm>
            <a:off x="5195347" y="698019"/>
            <a:ext cx="6645387" cy="193899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89CDE-29D2-2FAC-5DE1-1E77B1EA0DE8}"/>
              </a:ext>
            </a:extLst>
          </p:cNvPr>
          <p:cNvSpPr txBox="1"/>
          <p:nvPr/>
        </p:nvSpPr>
        <p:spPr>
          <a:xfrm>
            <a:off x="5411568" y="975017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1</a:t>
            </a:r>
          </a:p>
          <a:p>
            <a:pPr algn="ctr"/>
            <a:r>
              <a:rPr lang="en-US" sz="2400" dirty="0"/>
              <a:t>(N = 58)</a:t>
            </a:r>
          </a:p>
          <a:p>
            <a:pPr algn="ctr"/>
            <a:r>
              <a:rPr lang="en-US" sz="2400" dirty="0"/>
              <a:t>Conducted in 2019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DA74B-7215-5BF2-1DEB-9D35B6B56F6E}"/>
              </a:ext>
            </a:extLst>
          </p:cNvPr>
          <p:cNvSpPr txBox="1"/>
          <p:nvPr/>
        </p:nvSpPr>
        <p:spPr>
          <a:xfrm>
            <a:off x="351265" y="698019"/>
            <a:ext cx="4463114" cy="523220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spc="-100" dirty="0"/>
              <a:t>COMMON METHODS ACROSS STUDIES </a:t>
            </a:r>
          </a:p>
          <a:p>
            <a:endParaRPr lang="en-US" sz="1600" b="1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Subjects instructed to experience haunted house naturally</a:t>
            </a:r>
            <a:br>
              <a:rPr lang="en-US" spc="-100" dirty="0"/>
            </a:b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Subjects received no emotion regulation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Subjects self-identified most emotionally-salient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Recorded affective intensity, regulation effort and  described strategy in their own words for each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Strategy descriptions were coded and categorized by hypothesis blind independent raters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C7401F-D2CF-BD24-3AE4-1A5DBA6E0065}"/>
              </a:ext>
            </a:extLst>
          </p:cNvPr>
          <p:cNvSpPr/>
          <p:nvPr/>
        </p:nvSpPr>
        <p:spPr>
          <a:xfrm>
            <a:off x="5178582" y="2914968"/>
            <a:ext cx="6645387" cy="193899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pooky house with solid fill">
            <a:extLst>
              <a:ext uri="{FF2B5EF4-FFF2-40B4-BE49-F238E27FC236}">
                <a16:creationId xmlns:a16="http://schemas.microsoft.com/office/drawing/2014/main" id="{35BE9C78-119F-57AB-1A60-F021F3DAA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6506" y="4610572"/>
            <a:ext cx="2133600" cy="213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A231C2-D5B5-6428-F61A-0B09EA2E3816}"/>
              </a:ext>
            </a:extLst>
          </p:cNvPr>
          <p:cNvSpPr txBox="1"/>
          <p:nvPr/>
        </p:nvSpPr>
        <p:spPr>
          <a:xfrm>
            <a:off x="5408233" y="3191966"/>
            <a:ext cx="253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2</a:t>
            </a:r>
          </a:p>
          <a:p>
            <a:pPr algn="ctr"/>
            <a:r>
              <a:rPr lang="en-US" sz="2400" dirty="0"/>
              <a:t>(N = 118)</a:t>
            </a:r>
          </a:p>
          <a:p>
            <a:pPr algn="ctr"/>
            <a:r>
              <a:rPr lang="en-US" sz="2400" dirty="0"/>
              <a:t>Conducted in 2021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DAC6D0-E607-1AD1-DF24-155B66F0E0F1}"/>
              </a:ext>
            </a:extLst>
          </p:cNvPr>
          <p:cNvSpPr txBox="1"/>
          <p:nvPr/>
        </p:nvSpPr>
        <p:spPr>
          <a:xfrm>
            <a:off x="8424565" y="1067349"/>
            <a:ext cx="3000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One week lag in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Ten (10) events were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Emotions sourced from PANAS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Strategy IRR = 0.881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B6B12-9DE7-B077-C2D9-F75883075ED0}"/>
              </a:ext>
            </a:extLst>
          </p:cNvPr>
          <p:cNvSpPr txBox="1"/>
          <p:nvPr/>
        </p:nvSpPr>
        <p:spPr>
          <a:xfrm>
            <a:off x="8424564" y="3284298"/>
            <a:ext cx="3029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No lag in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Three (3) events were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Emotions were free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Strategy IRR = 0.877</a:t>
            </a:r>
          </a:p>
        </p:txBody>
      </p:sp>
    </p:spTree>
    <p:extLst>
      <p:ext uri="{BB962C8B-B14F-4D97-AF65-F5344CB8AC3E}">
        <p14:creationId xmlns:p14="http://schemas.microsoft.com/office/powerpoint/2010/main" val="126774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220EC-AFD9-E4B1-108F-CC97D76B9F3E}"/>
              </a:ext>
            </a:extLst>
          </p:cNvPr>
          <p:cNvSpPr txBox="1"/>
          <p:nvPr/>
        </p:nvSpPr>
        <p:spPr>
          <a:xfrm>
            <a:off x="304800" y="2336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We are certainly self-regulating, but how we do so is complicated ...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8479C31C-55F4-6E75-2B0F-1235B6C789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2" y="775354"/>
            <a:ext cx="7007258" cy="52554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729C3C-B220-289F-CA4F-E952A0367DE6}"/>
              </a:ext>
            </a:extLst>
          </p:cNvPr>
          <p:cNvSpPr/>
          <p:nvPr/>
        </p:nvSpPr>
        <p:spPr>
          <a:xfrm>
            <a:off x="5882325" y="873158"/>
            <a:ext cx="6221691" cy="4490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1B1BA-FD63-4E59-6ED0-FCC69F8C0D16}"/>
              </a:ext>
            </a:extLst>
          </p:cNvPr>
          <p:cNvSpPr txBox="1"/>
          <p:nvPr/>
        </p:nvSpPr>
        <p:spPr>
          <a:xfrm>
            <a:off x="0" y="6439654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331660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0D89BD41-025F-E254-B1B5-3EC5304C02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2" y="775354"/>
            <a:ext cx="7007258" cy="52554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220EC-AFD9-E4B1-108F-CC97D76B9F3E}"/>
              </a:ext>
            </a:extLst>
          </p:cNvPr>
          <p:cNvSpPr txBox="1"/>
          <p:nvPr/>
        </p:nvSpPr>
        <p:spPr>
          <a:xfrm>
            <a:off x="304800" y="2336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We are certainly self-regulating, but how we do so is complicated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9CFF8-6DF3-7F94-C0FE-8EE0A407C869}"/>
              </a:ext>
            </a:extLst>
          </p:cNvPr>
          <p:cNvSpPr txBox="1"/>
          <p:nvPr/>
        </p:nvSpPr>
        <p:spPr>
          <a:xfrm>
            <a:off x="416560" y="1971040"/>
            <a:ext cx="446024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Affective intensity </a:t>
            </a:r>
            <a:r>
              <a:rPr lang="en-US" b="1" i="1" u="sng" dirty="0">
                <a:ea typeface="Calibri"/>
                <a:cs typeface="Calibri"/>
              </a:rPr>
              <a:t>did not</a:t>
            </a:r>
            <a:r>
              <a:rPr lang="en-US" dirty="0">
                <a:ea typeface="Calibri"/>
                <a:cs typeface="Calibri"/>
              </a:rPr>
              <a:t> predict which strategy participants used when regulating their emotions in this context.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9EA84-D8F7-9426-213E-F03BFD5C4157}"/>
              </a:ext>
            </a:extLst>
          </p:cNvPr>
          <p:cNvSpPr txBox="1"/>
          <p:nvPr/>
        </p:nvSpPr>
        <p:spPr>
          <a:xfrm>
            <a:off x="0" y="6439654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4060509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84742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220EC-AFD9-E4B1-108F-CC97D76B9F3E}"/>
              </a:ext>
            </a:extLst>
          </p:cNvPr>
          <p:cNvSpPr txBox="1"/>
          <p:nvPr/>
        </p:nvSpPr>
        <p:spPr>
          <a:xfrm>
            <a:off x="304800" y="2336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We are certainly self-regulating, but how we do so is complicated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4C915-E802-8B7A-97C4-507701E4CD4C}"/>
              </a:ext>
            </a:extLst>
          </p:cNvPr>
          <p:cNvSpPr txBox="1"/>
          <p:nvPr/>
        </p:nvSpPr>
        <p:spPr>
          <a:xfrm>
            <a:off x="416560" y="1971040"/>
            <a:ext cx="446024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Affective intensity </a:t>
            </a:r>
            <a:r>
              <a:rPr lang="en-US" b="1" i="1" u="sng" dirty="0">
                <a:ea typeface="Calibri"/>
                <a:cs typeface="Calibri"/>
              </a:rPr>
              <a:t>did not</a:t>
            </a:r>
            <a:r>
              <a:rPr lang="en-US" dirty="0">
                <a:ea typeface="Calibri"/>
                <a:cs typeface="Calibri"/>
              </a:rPr>
              <a:t> predict which strategy participants used when regulating their emotions in this context.</a:t>
            </a:r>
          </a:p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This was true even when taking a multiverse approach and adjusting for known covariates including cognitive load, sex, and ERQ scores.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6903221-8268-8786-8699-F42EC41274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2" y="775354"/>
            <a:ext cx="7007258" cy="5255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B5D79-407E-CAEA-F5B4-DBBD5CAB22CE}"/>
              </a:ext>
            </a:extLst>
          </p:cNvPr>
          <p:cNvSpPr txBox="1"/>
          <p:nvPr/>
        </p:nvSpPr>
        <p:spPr>
          <a:xfrm>
            <a:off x="0" y="6439654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142412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3D5FEA-10DA-37E9-83EB-A47F6277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52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6803692-750E-0EF0-1E2B-0D25C5491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9"/>
          <a:stretch/>
        </p:blipFill>
        <p:spPr>
          <a:xfrm>
            <a:off x="114543" y="559209"/>
            <a:ext cx="6778171" cy="5739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69035" r="70125" b="13545"/>
          <a:stretch/>
        </p:blipFill>
        <p:spPr>
          <a:xfrm>
            <a:off x="696686" y="4615544"/>
            <a:ext cx="1422400" cy="899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5448A-0AFF-9432-9A90-CC59585948CE}"/>
              </a:ext>
            </a:extLst>
          </p:cNvPr>
          <p:cNvSpPr txBox="1"/>
          <p:nvPr/>
        </p:nvSpPr>
        <p:spPr>
          <a:xfrm>
            <a:off x="7335520" y="1320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At least part of the reason that it may be complicated is that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0BCFF-F77F-C83C-ACFA-68F182C1314A}"/>
              </a:ext>
            </a:extLst>
          </p:cNvPr>
          <p:cNvSpPr txBox="1"/>
          <p:nvPr/>
        </p:nvSpPr>
        <p:spPr>
          <a:xfrm>
            <a:off x="7447280" y="2228670"/>
            <a:ext cx="44602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Reappraisal success mirrored the direction of lab studies, while distraction got worse as intensity increases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75160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6803692-750E-0EF0-1E2B-0D25C5491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9"/>
          <a:stretch/>
        </p:blipFill>
        <p:spPr>
          <a:xfrm>
            <a:off x="114543" y="559209"/>
            <a:ext cx="6778171" cy="5739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69035" r="70125" b="13545"/>
          <a:stretch/>
        </p:blipFill>
        <p:spPr>
          <a:xfrm>
            <a:off x="696686" y="4615544"/>
            <a:ext cx="1422400" cy="899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5448A-0AFF-9432-9A90-CC59585948CE}"/>
              </a:ext>
            </a:extLst>
          </p:cNvPr>
          <p:cNvSpPr txBox="1"/>
          <p:nvPr/>
        </p:nvSpPr>
        <p:spPr>
          <a:xfrm>
            <a:off x="7335520" y="1320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At least part of the reason that it may be complicated is that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D5B06-EEA6-3949-D827-81EC9E0B758E}"/>
              </a:ext>
            </a:extLst>
          </p:cNvPr>
          <p:cNvSpPr txBox="1"/>
          <p:nvPr/>
        </p:nvSpPr>
        <p:spPr>
          <a:xfrm>
            <a:off x="7447280" y="2228670"/>
            <a:ext cx="446024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Reappraisal success mirrored the direction of lab studies, while distraction got worse as intensity increases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algn="ctr"/>
            <a:r>
              <a:rPr lang="en-US" dirty="0">
                <a:ea typeface="Calibri"/>
                <a:cs typeface="Calibri"/>
              </a:rPr>
              <a:t>These results likely reflect the environmental affordances of that situation; it can be hard to deploy distraction with so many things vying for your attention.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434147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5448A-0AFF-9432-9A90-CC59585948CE}"/>
              </a:ext>
            </a:extLst>
          </p:cNvPr>
          <p:cNvSpPr txBox="1"/>
          <p:nvPr/>
        </p:nvSpPr>
        <p:spPr>
          <a:xfrm>
            <a:off x="7335520" y="132080"/>
            <a:ext cx="4683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At least part of the reason that it may be complicated is that ...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D5B06-EEA6-3949-D827-81EC9E0B758E}"/>
              </a:ext>
            </a:extLst>
          </p:cNvPr>
          <p:cNvSpPr txBox="1"/>
          <p:nvPr/>
        </p:nvSpPr>
        <p:spPr>
          <a:xfrm>
            <a:off x="7447280" y="2228670"/>
            <a:ext cx="446024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Reappraisal success mirrored the direction of lab studies, while distraction got worse as intensity increases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algn="ctr"/>
            <a:r>
              <a:rPr lang="en-US" dirty="0">
                <a:ea typeface="Calibri"/>
                <a:cs typeface="Calibri"/>
              </a:rPr>
              <a:t>These results likely reflect the environmental affordances of that situation; it can be hard to deploy distraction with so many things vying for your attention. </a:t>
            </a:r>
          </a:p>
        </p:txBody>
      </p:sp>
      <p:pic>
        <p:nvPicPr>
          <p:cNvPr id="2" name="Picture 1" descr="A person in a prison cell&#10;&#10;Description automatically generated">
            <a:extLst>
              <a:ext uri="{FF2B5EF4-FFF2-40B4-BE49-F238E27FC236}">
                <a16:creationId xmlns:a16="http://schemas.microsoft.com/office/drawing/2014/main" id="{44207F1E-7E9F-CA11-9ACC-0AFD2F9AD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2999" y="1649693"/>
            <a:ext cx="5341257" cy="35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42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prison cell&#10;&#10;Description automatically generated">
            <a:extLst>
              <a:ext uri="{FF2B5EF4-FFF2-40B4-BE49-F238E27FC236}">
                <a16:creationId xmlns:a16="http://schemas.microsoft.com/office/drawing/2014/main" id="{44207F1E-7E9F-CA11-9ACC-0AFD2F9AD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081" y="1908305"/>
            <a:ext cx="3768030" cy="251045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55448784-516F-ABE8-50E3-FB9CF03CF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5311" y="0"/>
            <a:ext cx="7431314" cy="72562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840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</p:spTree>
    <p:extLst>
      <p:ext uri="{BB962C8B-B14F-4D97-AF65-F5344CB8AC3E}">
        <p14:creationId xmlns:p14="http://schemas.microsoft.com/office/powerpoint/2010/main" val="316536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0" y="54503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83C2-552E-11A4-9AA0-36C9C2EBD05F}"/>
              </a:ext>
            </a:extLst>
          </p:cNvPr>
          <p:cNvSpPr txBox="1"/>
          <p:nvPr/>
        </p:nvSpPr>
        <p:spPr>
          <a:xfrm>
            <a:off x="6096000" y="545034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5206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AC72E1-383A-65BA-9E9E-B91282088872}"/>
              </a:ext>
            </a:extLst>
          </p:cNvPr>
          <p:cNvGrpSpPr/>
          <p:nvPr/>
        </p:nvGrpSpPr>
        <p:grpSpPr>
          <a:xfrm>
            <a:off x="2101635" y="2303219"/>
            <a:ext cx="8419912" cy="2518264"/>
            <a:chOff x="22465101" y="28668645"/>
            <a:chExt cx="10695515" cy="4010819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1E5F70E-552D-3206-F74C-77F5C4EC2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8981" y="28668645"/>
              <a:ext cx="2673879" cy="401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ead Count (2018) - IMDb">
              <a:extLst>
                <a:ext uri="{FF2B5EF4-FFF2-40B4-BE49-F238E27FC236}">
                  <a16:creationId xmlns:a16="http://schemas.microsoft.com/office/drawing/2014/main" id="{12759DEC-3A83-792A-ABEF-8D1574B4B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2859" y="28668647"/>
              <a:ext cx="2673879" cy="401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3BF0E2-340D-C8E5-AA3F-FB8C124E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6737" y="28668647"/>
              <a:ext cx="2673879" cy="4010817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01CDB5F8-D0CB-0C40-DB7E-CFC5460B6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5101" y="28668645"/>
              <a:ext cx="2673879" cy="4010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2272150-1BF3-543D-71AD-825A4489C560}"/>
              </a:ext>
            </a:extLst>
          </p:cNvPr>
          <p:cNvSpPr txBox="1"/>
          <p:nvPr/>
        </p:nvSpPr>
        <p:spPr>
          <a:xfrm>
            <a:off x="3274465" y="4972051"/>
            <a:ext cx="1864293" cy="97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600" b="1" dirty="0">
                <a:solidFill>
                  <a:srgbClr val="7030A0"/>
                </a:solidFill>
              </a:rPr>
              <a:t>High </a:t>
            </a:r>
            <a:br>
              <a:rPr lang="en-US" sz="3600" b="1" dirty="0">
                <a:solidFill>
                  <a:srgbClr val="7030A0"/>
                </a:solidFill>
              </a:rPr>
            </a:br>
            <a:r>
              <a:rPr lang="en-US" sz="3600" b="1" dirty="0">
                <a:solidFill>
                  <a:srgbClr val="7030A0"/>
                </a:solidFill>
              </a:rPr>
              <a:t>Intensity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32DBC-B741-50A4-C3AD-50B61D3EAA9B}"/>
              </a:ext>
            </a:extLst>
          </p:cNvPr>
          <p:cNvSpPr txBox="1"/>
          <p:nvPr/>
        </p:nvSpPr>
        <p:spPr>
          <a:xfrm>
            <a:off x="7484422" y="4972051"/>
            <a:ext cx="1864293" cy="97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600" b="1" dirty="0">
                <a:solidFill>
                  <a:srgbClr val="7030A0"/>
                </a:solidFill>
              </a:rPr>
              <a:t>Low </a:t>
            </a:r>
            <a:br>
              <a:rPr lang="en-US" sz="3600" b="1" dirty="0">
                <a:solidFill>
                  <a:srgbClr val="7030A0"/>
                </a:solidFill>
              </a:rPr>
            </a:br>
            <a:r>
              <a:rPr lang="en-US" sz="3600" b="1" dirty="0">
                <a:solidFill>
                  <a:srgbClr val="7030A0"/>
                </a:solidFill>
              </a:rPr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2532752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8B325C-D551-1E88-5B94-371E5531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" y="2570244"/>
            <a:ext cx="5018886" cy="37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0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01E9F6-8E81-D16B-8ECC-E1DC31BE3BE1}"/>
              </a:ext>
            </a:extLst>
          </p:cNvPr>
          <p:cNvSpPr/>
          <p:nvPr/>
        </p:nvSpPr>
        <p:spPr>
          <a:xfrm>
            <a:off x="314482" y="286068"/>
            <a:ext cx="11667968" cy="1599882"/>
          </a:xfrm>
          <a:prstGeom prst="rect">
            <a:avLst/>
          </a:prstGeom>
          <a:solidFill>
            <a:srgbClr val="F7E1FF"/>
          </a:solidFill>
          <a:ln w="762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B25D-065C-AA3C-5250-44F1DC01CD25}"/>
              </a:ext>
            </a:extLst>
          </p:cNvPr>
          <p:cNvSpPr txBox="1"/>
          <p:nvPr/>
        </p:nvSpPr>
        <p:spPr>
          <a:xfrm>
            <a:off x="583431" y="337699"/>
            <a:ext cx="2532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Study 3</a:t>
            </a:r>
          </a:p>
          <a:p>
            <a:pPr algn="ctr"/>
            <a:r>
              <a:rPr lang="en-US" sz="2400" dirty="0"/>
              <a:t>(N = 253)</a:t>
            </a:r>
          </a:p>
          <a:p>
            <a:pPr algn="ctr"/>
            <a:r>
              <a:rPr lang="en-US" sz="2400" dirty="0"/>
              <a:t>Conducted in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2A7F-4C52-031A-A968-D7D5B1AB7108}"/>
              </a:ext>
            </a:extLst>
          </p:cNvPr>
          <p:cNvSpPr txBox="1"/>
          <p:nvPr/>
        </p:nvSpPr>
        <p:spPr>
          <a:xfrm>
            <a:off x="3385317" y="430033"/>
            <a:ext cx="8576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Participants were recruited via Prolific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Each watched four randomly sorted video clips (120s each) sourced from lesser known horror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each video, negative affective intensity was captured on a sliding 100 point 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00" dirty="0"/>
              <a:t>After all videos were viewed, participants either reported strategy use or forecasting.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8B325C-D551-1E88-5B94-371E5531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" y="2570244"/>
            <a:ext cx="5018886" cy="37534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7DCC72-9F94-A891-01AE-3A5DB792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311" y="2955749"/>
            <a:ext cx="4993200" cy="28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1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6476" y="1151380"/>
            <a:ext cx="4989523" cy="4055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EE96FD71-18CD-8A4B-D6FE-D3289723C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46" r="23310" b="268"/>
          <a:stretch/>
        </p:blipFill>
        <p:spPr bwMode="auto">
          <a:xfrm>
            <a:off x="172720" y="0"/>
            <a:ext cx="6423436" cy="62760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4C49FF-EDF0-CF5E-E9FE-21EF174F84D0}"/>
              </a:ext>
            </a:extLst>
          </p:cNvPr>
          <p:cNvSpPr/>
          <p:nvPr/>
        </p:nvSpPr>
        <p:spPr>
          <a:xfrm>
            <a:off x="1781132" y="262914"/>
            <a:ext cx="4641351" cy="4971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7A6618A-240C-AC7F-13CC-8B33B9EE5D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7" t="36214" b="42724"/>
          <a:stretch/>
        </p:blipFill>
        <p:spPr bwMode="auto">
          <a:xfrm>
            <a:off x="1814420" y="1041436"/>
            <a:ext cx="147622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095966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06476" y="1151380"/>
            <a:ext cx="4989523" cy="4055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0459BCBF-9A2C-7981-83FC-92CE9631C7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46" r="23310" b="268"/>
          <a:stretch/>
        </p:blipFill>
        <p:spPr bwMode="auto">
          <a:xfrm>
            <a:off x="172720" y="0"/>
            <a:ext cx="6423436" cy="627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272613BA-B3C8-AEC3-FD9F-A71C6D799C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7" t="36214" b="42724"/>
          <a:stretch/>
        </p:blipFill>
        <p:spPr bwMode="auto">
          <a:xfrm>
            <a:off x="1814420" y="1041436"/>
            <a:ext cx="147622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4292532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06476" y="1151380"/>
            <a:ext cx="4989523" cy="4055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1" name="Picture 10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183F64C5-CC9A-448C-AC7F-01E88BCA71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46" r="23310" b="268"/>
          <a:stretch/>
        </p:blipFill>
        <p:spPr bwMode="auto">
          <a:xfrm>
            <a:off x="172720" y="0"/>
            <a:ext cx="6423436" cy="627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FDFB5195-D382-0948-E7B1-166B8FC0C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7" t="36214" b="42724"/>
          <a:stretch/>
        </p:blipFill>
        <p:spPr bwMode="auto">
          <a:xfrm>
            <a:off x="1814420" y="1041436"/>
            <a:ext cx="14762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C5A98-1FB5-F1BF-20EF-D1AD3AEA0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14" t="30861" r="37390" b="24410"/>
          <a:stretch/>
        </p:blipFill>
        <p:spPr>
          <a:xfrm>
            <a:off x="6267450" y="1554823"/>
            <a:ext cx="739808" cy="2502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855458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9FAEFC-206A-6111-4726-40DCB46DAA88}"/>
              </a:ext>
            </a:extLst>
          </p:cNvPr>
          <p:cNvGrpSpPr/>
          <p:nvPr/>
        </p:nvGrpSpPr>
        <p:grpSpPr>
          <a:xfrm>
            <a:off x="449395" y="526268"/>
            <a:ext cx="6194305" cy="5874531"/>
            <a:chOff x="9237361" y="-2869074"/>
            <a:chExt cx="3297281" cy="3091752"/>
          </a:xfrm>
        </p:grpSpPr>
        <p:pic>
          <p:nvPicPr>
            <p:cNvPr id="16" name="Picture 15" descr="A graph of a bar graph&#10;&#10;Description automatically generated with medium confidence">
              <a:extLst>
                <a:ext uri="{FF2B5EF4-FFF2-40B4-BE49-F238E27FC236}">
                  <a16:creationId xmlns:a16="http://schemas.microsoft.com/office/drawing/2014/main" id="{E167B1DB-AC28-76A2-6E1D-DCE8F108A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r="21297"/>
            <a:stretch/>
          </p:blipFill>
          <p:spPr bwMode="auto">
            <a:xfrm>
              <a:off x="9237361" y="-2869074"/>
              <a:ext cx="3297281" cy="309175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AC5392-BD06-2FB5-CF93-136B34945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09" t="38502" r="1550" b="46769"/>
            <a:stretch/>
          </p:blipFill>
          <p:spPr bwMode="auto">
            <a:xfrm>
              <a:off x="11540936" y="-2869074"/>
              <a:ext cx="993706" cy="7646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058C867-9478-0FF2-58BD-221763BD625D}"/>
              </a:ext>
            </a:extLst>
          </p:cNvPr>
          <p:cNvSpPr txBox="1"/>
          <p:nvPr/>
        </p:nvSpPr>
        <p:spPr>
          <a:xfrm>
            <a:off x="7447280" y="3802733"/>
            <a:ext cx="44602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Forecasters used the strategies much more evenly than did experiencers, who relied more on reappraisal.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6F504D-6277-E394-2190-88735BF5D220}"/>
              </a:ext>
            </a:extLst>
          </p:cNvPr>
          <p:cNvCxnSpPr/>
          <p:nvPr/>
        </p:nvCxnSpPr>
        <p:spPr>
          <a:xfrm>
            <a:off x="3102972" y="2318180"/>
            <a:ext cx="19078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ED9022-BE41-78FF-1F77-34517C455BC9}"/>
              </a:ext>
            </a:extLst>
          </p:cNvPr>
          <p:cNvSpPr txBox="1"/>
          <p:nvPr/>
        </p:nvSpPr>
        <p:spPr>
          <a:xfrm>
            <a:off x="3590248" y="1948848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 &lt; 0.01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947044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70072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7335520" y="526268"/>
            <a:ext cx="4683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7447280" y="2333778"/>
            <a:ext cx="44602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At lower intensities, forecasters are less likely to select reappraisal than experiencers were to use reappraisal.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 i="1" dirty="0">
                <a:ea typeface="Calibri"/>
                <a:cs typeface="Calibri"/>
              </a:rPr>
              <a:t>OR = 0.61, 95% CI = [0.39, 0.95],  p = 0.029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AC5392-BD06-2FB5-CF93-136B34945F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9" t="38502" r="1550" b="46769"/>
          <a:stretch/>
        </p:blipFill>
        <p:spPr bwMode="auto">
          <a:xfrm>
            <a:off x="11540936" y="-2869074"/>
            <a:ext cx="993706" cy="7646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8320FD9-2EB6-BC85-647E-12506E4E7C5B}"/>
              </a:ext>
            </a:extLst>
          </p:cNvPr>
          <p:cNvGrpSpPr/>
          <p:nvPr/>
        </p:nvGrpSpPr>
        <p:grpSpPr>
          <a:xfrm>
            <a:off x="455629" y="568442"/>
            <a:ext cx="6140222" cy="5795591"/>
            <a:chOff x="0" y="180720"/>
            <a:chExt cx="3231570" cy="3091753"/>
          </a:xfrm>
        </p:grpSpPr>
        <p:pic>
          <p:nvPicPr>
            <p:cNvPr id="17" name="Picture 16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AFFF55EB-478F-29A2-0676-A8D1100C6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941"/>
            <a:stretch/>
          </p:blipFill>
          <p:spPr bwMode="auto">
            <a:xfrm>
              <a:off x="0" y="180721"/>
              <a:ext cx="3201492" cy="309175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Picture 14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150E4C9-96AD-D2BC-B3DF-BAEDADC97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45" t="37468" r="1546" b="47282"/>
            <a:stretch/>
          </p:blipFill>
          <p:spPr bwMode="auto">
            <a:xfrm>
              <a:off x="2138175" y="180720"/>
              <a:ext cx="1093395" cy="80530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058C867-9478-0FF2-58BD-221763BD625D}"/>
              </a:ext>
            </a:extLst>
          </p:cNvPr>
          <p:cNvSpPr txBox="1"/>
          <p:nvPr/>
        </p:nvSpPr>
        <p:spPr>
          <a:xfrm>
            <a:off x="7447280" y="3802733"/>
            <a:ext cx="446024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Forecasters used the strategies much more evenly than did experiencers, who relied more on reappraisal.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Forecasters were much more likely to select regulation over forecasters </a:t>
            </a:r>
          </a:p>
          <a:p>
            <a:endParaRPr lang="en-US" dirty="0">
              <a:ea typeface="Calibri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103A3A-F1F9-1C81-1656-513C3FB1D87A}"/>
              </a:ext>
            </a:extLst>
          </p:cNvPr>
          <p:cNvCxnSpPr/>
          <p:nvPr/>
        </p:nvCxnSpPr>
        <p:spPr>
          <a:xfrm>
            <a:off x="3273778" y="568444"/>
            <a:ext cx="190782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DB56390-3798-1B1E-9521-F85466A0C954}"/>
              </a:ext>
            </a:extLst>
          </p:cNvPr>
          <p:cNvSpPr txBox="1"/>
          <p:nvPr/>
        </p:nvSpPr>
        <p:spPr>
          <a:xfrm>
            <a:off x="3726314" y="19911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 &lt; 0.001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3352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68376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DB531-7C62-1BFE-A59D-C3C393E5CAA3}"/>
              </a:ext>
            </a:extLst>
          </p:cNvPr>
          <p:cNvSpPr txBox="1"/>
          <p:nvPr/>
        </p:nvSpPr>
        <p:spPr>
          <a:xfrm>
            <a:off x="5276538" y="526268"/>
            <a:ext cx="6742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When comparing usage and forecasting in more controlled circumstances...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FF288-6F3F-77C2-692F-C4A4D6DDA853}"/>
              </a:ext>
            </a:extLst>
          </p:cNvPr>
          <p:cNvSpPr txBox="1"/>
          <p:nvPr/>
        </p:nvSpPr>
        <p:spPr>
          <a:xfrm>
            <a:off x="5423608" y="2274838"/>
            <a:ext cx="63536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Calibri"/>
                <a:cs typeface="Calibri"/>
              </a:rPr>
              <a:t>Forecasters predicted that distraction would reduce affective intensity when used more than experiencers reported that it actually had.</a:t>
            </a:r>
          </a:p>
          <a:p>
            <a:pPr algn="ctr"/>
            <a:endParaRPr lang="en-US" dirty="0">
              <a:ea typeface="Calibri"/>
              <a:cs typeface="Calibri"/>
            </a:endParaRPr>
          </a:p>
          <a:p>
            <a:pPr algn="ctr"/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x̄ </a:t>
            </a:r>
            <a:r>
              <a:rPr lang="en-US" sz="1800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Experience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48.0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|</a:t>
            </a:r>
            <a:r>
              <a:rPr lang="en-US" sz="1800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x̄ </a:t>
            </a:r>
            <a:r>
              <a:rPr lang="en-US" sz="1800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Forecast</a:t>
            </a:r>
            <a:r>
              <a:rPr lang="en-US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58.3</a:t>
            </a:r>
            <a:r>
              <a:rPr lang="en-US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95% CI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[-16.62, -4.13]</a:t>
            </a:r>
          </a:p>
          <a:p>
            <a:pPr algn="ctr"/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(198.2) = -3.28,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0.001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B24A98-C044-CCFD-145E-5502CAC9D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680"/>
          <a:stretch/>
        </p:blipFill>
        <p:spPr>
          <a:xfrm>
            <a:off x="414726" y="96082"/>
            <a:ext cx="3872459" cy="666583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2927B1B-8FF5-6A73-7A36-49BEC4293045}"/>
              </a:ext>
            </a:extLst>
          </p:cNvPr>
          <p:cNvCxnSpPr>
            <a:cxnSpLocks/>
          </p:cNvCxnSpPr>
          <p:nvPr/>
        </p:nvCxnSpPr>
        <p:spPr>
          <a:xfrm>
            <a:off x="1617072" y="2263676"/>
            <a:ext cx="402228" cy="1116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F267E6-A956-7001-BA2E-89F64F7A5D08}"/>
              </a:ext>
            </a:extLst>
          </p:cNvPr>
          <p:cNvSpPr txBox="1"/>
          <p:nvPr/>
        </p:nvSpPr>
        <p:spPr>
          <a:xfrm>
            <a:off x="1351551" y="1894344"/>
            <a:ext cx="107414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 = 0.001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F91C8-F229-409C-1608-9C083A009D7E}"/>
              </a:ext>
            </a:extLst>
          </p:cNvPr>
          <p:cNvSpPr txBox="1"/>
          <p:nvPr/>
        </p:nvSpPr>
        <p:spPr>
          <a:xfrm>
            <a:off x="8988450" y="6298790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et al.,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428315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a dark hallway with a light shining through a metal gate&#10;&#10;Description automatically generated">
            <a:extLst>
              <a:ext uri="{FF2B5EF4-FFF2-40B4-BE49-F238E27FC236}">
                <a16:creationId xmlns:a16="http://schemas.microsoft.com/office/drawing/2014/main" id="{87798D2D-1EB7-9C89-E0A0-E5E17E646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691" t="2240" r="31190" b="2240"/>
          <a:stretch/>
        </p:blipFill>
        <p:spPr>
          <a:xfrm>
            <a:off x="0" y="0"/>
            <a:ext cx="489131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2EEDFF-8807-C7D5-AAEE-4B42B36C632C}"/>
              </a:ext>
            </a:extLst>
          </p:cNvPr>
          <p:cNvSpPr txBox="1"/>
          <p:nvPr/>
        </p:nvSpPr>
        <p:spPr>
          <a:xfrm>
            <a:off x="601595" y="386270"/>
            <a:ext cx="3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When stressful events are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4F216-756E-E657-41D7-91FBCE834020}"/>
              </a:ext>
            </a:extLst>
          </p:cNvPr>
          <p:cNvSpPr txBox="1"/>
          <p:nvPr/>
        </p:nvSpPr>
        <p:spPr>
          <a:xfrm>
            <a:off x="6096000" y="924879"/>
            <a:ext cx="5445760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People do spontaneously self-regulate their emotions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How people self-regulate their emotions may be more influenced by environmental or action affordances than affective intensity, cognitive load, or many other factor commonly examined in the lab</a:t>
            </a:r>
          </a:p>
          <a:p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Distraction may be less effective in use than might be expected by choice paradigms or forecasters.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AFE5D-E5B0-09D2-22FF-AF4A38129135}"/>
              </a:ext>
            </a:extLst>
          </p:cNvPr>
          <p:cNvSpPr txBox="1"/>
          <p:nvPr/>
        </p:nvSpPr>
        <p:spPr>
          <a:xfrm>
            <a:off x="0" y="856357"/>
            <a:ext cx="64007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400" dirty="0"/>
            </a:br>
            <a:endParaRPr lang="en-US" sz="2000" dirty="0"/>
          </a:p>
          <a:p>
            <a:pPr marL="1485900" lvl="2" indent="-57150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Intense</a:t>
            </a:r>
          </a:p>
          <a:p>
            <a:pPr lvl="1"/>
            <a:endParaRPr lang="en-US" sz="3200" spc="200" dirty="0">
              <a:solidFill>
                <a:srgbClr val="FF0000"/>
              </a:solidFill>
            </a:endParaRPr>
          </a:p>
          <a:p>
            <a:pPr marL="1485900" lvl="2" indent="-57150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Unexpected</a:t>
            </a: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  <a:p>
            <a:pPr marL="1485900" lvl="2" indent="-5715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Dynamic</a:t>
            </a:r>
            <a:br>
              <a:rPr lang="en-US" sz="3200" spc="200" dirty="0">
                <a:solidFill>
                  <a:srgbClr val="FF0000"/>
                </a:solidFill>
              </a:rPr>
            </a:br>
            <a:endParaRPr lang="en-US" sz="3200" spc="200" dirty="0">
              <a:solidFill>
                <a:srgbClr val="FF0000"/>
              </a:solidFill>
            </a:endParaRPr>
          </a:p>
          <a:p>
            <a:pPr marL="1485900" lvl="2" indent="-57150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sz="3200" b="1" spc="200" dirty="0">
                <a:solidFill>
                  <a:srgbClr val="FF0000"/>
                </a:solidFill>
              </a:rPr>
              <a:t>Complex</a:t>
            </a:r>
            <a:br>
              <a:rPr lang="en-US" sz="3200" spc="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spc="200" dirty="0">
              <a:solidFill>
                <a:schemeClr val="accent1">
                  <a:lumMod val="75000"/>
                </a:schemeClr>
              </a:solidFill>
            </a:endParaRPr>
          </a:p>
          <a:p>
            <a:pPr lvl="2">
              <a:buSzPct val="150000"/>
            </a:pPr>
            <a:br>
              <a:rPr lang="en-US" sz="3200" dirty="0">
                <a:solidFill>
                  <a:srgbClr val="7030A0"/>
                </a:solidFill>
              </a:rPr>
            </a:b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303CE-6D33-F46A-12FD-C1BB21CED415}"/>
              </a:ext>
            </a:extLst>
          </p:cNvPr>
          <p:cNvSpPr txBox="1"/>
          <p:nvPr/>
        </p:nvSpPr>
        <p:spPr>
          <a:xfrm>
            <a:off x="0" y="5945923"/>
            <a:ext cx="4891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More details on this research can be found in: </a:t>
            </a:r>
            <a:br>
              <a:rPr lang="en-US" sz="1600" dirty="0"/>
            </a:br>
            <a:r>
              <a:rPr lang="en-US" sz="1200" dirty="0"/>
              <a:t>Mitchell et al. (Under Review). </a:t>
            </a:r>
            <a:r>
              <a:rPr lang="en-US" sz="1200" b="1" dirty="0"/>
              <a:t>Emotion regulation strategy use and forecasting in response to dynamic, multimodal stimuli</a:t>
            </a:r>
            <a:r>
              <a:rPr lang="en-US" sz="1200" dirty="0"/>
              <a:t>.  </a:t>
            </a:r>
            <a:r>
              <a:rPr lang="en-US" sz="1200" i="1" dirty="0"/>
              <a:t>Journal of Experimental Psychology: General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71505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FEA86-99E5-364A-DCD7-51CE4A161C07}"/>
              </a:ext>
            </a:extLst>
          </p:cNvPr>
          <p:cNvSpPr txBox="1"/>
          <p:nvPr/>
        </p:nvSpPr>
        <p:spPr>
          <a:xfrm>
            <a:off x="0" y="54503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83C2-552E-11A4-9AA0-36C9C2EBD05F}"/>
              </a:ext>
            </a:extLst>
          </p:cNvPr>
          <p:cNvSpPr txBox="1"/>
          <p:nvPr/>
        </p:nvSpPr>
        <p:spPr>
          <a:xfrm>
            <a:off x="6096000" y="545034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</a:rPr>
              <a:t>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1174D-B6BB-53E3-58A4-7EBD1C7B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363628"/>
            <a:ext cx="6095999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7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in a dark hallway with a light shining through a metal gate&#10;&#10;Description automatically generated">
            <a:extLst>
              <a:ext uri="{FF2B5EF4-FFF2-40B4-BE49-F238E27FC236}">
                <a16:creationId xmlns:a16="http://schemas.microsoft.com/office/drawing/2014/main" id="{174DC869-0C11-9ABD-6748-A82D771E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40" b="22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street sign&#10;&#10;Description automatically generated">
            <a:extLst>
              <a:ext uri="{FF2B5EF4-FFF2-40B4-BE49-F238E27FC236}">
                <a16:creationId xmlns:a16="http://schemas.microsoft.com/office/drawing/2014/main" id="{C028CD9E-5AD5-44CA-AD19-CD135C227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375" l="4167" r="96167">
                        <a14:foregroundMark x1="6417" y1="46250" x2="6083" y2="27375"/>
                        <a14:foregroundMark x1="6083" y1="27375" x2="9667" y2="17250"/>
                        <a14:foregroundMark x1="6917" y1="16625" x2="4167" y2="34875"/>
                        <a14:foregroundMark x1="4167" y1="34875" x2="5500" y2="51125"/>
                        <a14:foregroundMark x1="22500" y1="22125" x2="38167" y2="32500"/>
                        <a14:foregroundMark x1="47333" y1="35875" x2="59833" y2="42875"/>
                        <a14:foregroundMark x1="60750" y1="43500" x2="68500" y2="46250"/>
                        <a14:foregroundMark x1="80000" y1="52500" x2="91583" y2="60625"/>
                        <a14:foregroundMark x1="91583" y1="60625" x2="96167" y2="69750"/>
                        <a14:foregroundMark x1="81417" y1="84875" x2="81417" y2="99375"/>
                        <a14:foregroundMark x1="83250" y1="82875" x2="81833" y2="99375"/>
                        <a14:foregroundMark x1="29000" y1="63500" x2="29917" y2="98750"/>
                        <a14:foregroundMark x1="28500" y1="73875" x2="29000" y2="65625"/>
                        <a14:foregroundMark x1="79583" y1="91750" x2="78667" y2="84250"/>
                        <a14:backgroundMark x1="27167" y1="80125" x2="27167" y2="67625"/>
                        <a14:backgroundMark x1="27583" y1="78750" x2="28083" y2="6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3776870"/>
            <a:ext cx="4621696" cy="30811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9C5E3A-8058-4836-9C7F-389A49E2608B}"/>
              </a:ext>
            </a:extLst>
          </p:cNvPr>
          <p:cNvSpPr txBox="1">
            <a:spLocks/>
          </p:cNvSpPr>
          <p:nvPr/>
        </p:nvSpPr>
        <p:spPr>
          <a:xfrm>
            <a:off x="4858994" y="540238"/>
            <a:ext cx="6801963" cy="55306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Self-selection bias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Still an artificial setting that might not generalize to daily life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Very resource intensive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execute / coordinate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analyze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021B94-3B3E-4922-A9B7-E9DA8365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2805-61A3-4A9B-8D39-1A61657B2E2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62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in a dark hallway with a light shining through a metal gate&#10;&#10;Description automatically generated">
            <a:extLst>
              <a:ext uri="{FF2B5EF4-FFF2-40B4-BE49-F238E27FC236}">
                <a16:creationId xmlns:a16="http://schemas.microsoft.com/office/drawing/2014/main" id="{174DC869-0C11-9ABD-6748-A82D771E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40" b="22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street sign&#10;&#10;Description automatically generated">
            <a:extLst>
              <a:ext uri="{FF2B5EF4-FFF2-40B4-BE49-F238E27FC236}">
                <a16:creationId xmlns:a16="http://schemas.microsoft.com/office/drawing/2014/main" id="{C028CD9E-5AD5-44CA-AD19-CD135C227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375" l="4167" r="96167">
                        <a14:foregroundMark x1="6417" y1="46250" x2="6083" y2="27375"/>
                        <a14:foregroundMark x1="6083" y1="27375" x2="9667" y2="17250"/>
                        <a14:foregroundMark x1="6917" y1="16625" x2="4167" y2="34875"/>
                        <a14:foregroundMark x1="4167" y1="34875" x2="5500" y2="51125"/>
                        <a14:foregroundMark x1="22500" y1="22125" x2="38167" y2="32500"/>
                        <a14:foregroundMark x1="47333" y1="35875" x2="59833" y2="42875"/>
                        <a14:foregroundMark x1="60750" y1="43500" x2="68500" y2="46250"/>
                        <a14:foregroundMark x1="80000" y1="52500" x2="91583" y2="60625"/>
                        <a14:foregroundMark x1="91583" y1="60625" x2="96167" y2="69750"/>
                        <a14:foregroundMark x1="81417" y1="84875" x2="81417" y2="99375"/>
                        <a14:foregroundMark x1="83250" y1="82875" x2="81833" y2="99375"/>
                        <a14:foregroundMark x1="29000" y1="63500" x2="29917" y2="98750"/>
                        <a14:foregroundMark x1="28500" y1="73875" x2="29000" y2="65625"/>
                        <a14:foregroundMark x1="79583" y1="91750" x2="78667" y2="84250"/>
                        <a14:backgroundMark x1="27167" y1="80125" x2="27167" y2="67625"/>
                        <a14:backgroundMark x1="27583" y1="78750" x2="28083" y2="6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3776870"/>
            <a:ext cx="4621696" cy="30811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9C5E3A-8058-4836-9C7F-389A49E2608B}"/>
              </a:ext>
            </a:extLst>
          </p:cNvPr>
          <p:cNvSpPr txBox="1">
            <a:spLocks/>
          </p:cNvSpPr>
          <p:nvPr/>
        </p:nvSpPr>
        <p:spPr>
          <a:xfrm>
            <a:off x="4858994" y="540238"/>
            <a:ext cx="6801963" cy="55306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Self-selection bias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Still an artificial setting that might not generalize to daily life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Very resource intensive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execute / coordinate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analyze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021B94-3B3E-4922-A9B7-E9DA8365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2805-61A3-4A9B-8D39-1A61657B2E27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 descr="National Science Foundation - Wikipedia">
            <a:extLst>
              <a:ext uri="{FF2B5EF4-FFF2-40B4-BE49-F238E27FC236}">
                <a16:creationId xmlns:a16="http://schemas.microsoft.com/office/drawing/2014/main" id="{396D37F1-F3AD-421D-77E5-DF224A4A9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2" y="337038"/>
            <a:ext cx="3772963" cy="37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08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A426-9BE9-42CE-A7ED-9C451A7A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88" y="297689"/>
            <a:ext cx="6368142" cy="76944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5A424A"/>
                </a:solidFill>
              </a:rPr>
              <a:t>Sincere Appreciation to: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6A07ED6-F873-4D48-923D-770C86422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-2"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8944C3E-666A-4377-A031-BE4DBC1C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173638"/>
            <a:ext cx="7537684" cy="2084718"/>
          </a:xfrm>
        </p:spPr>
        <p:txBody>
          <a:bodyPr numCol="2">
            <a:normAutofit fontScale="85000" lnSpcReduction="2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Katelyn </a:t>
            </a:r>
            <a:r>
              <a:rPr lang="en-US" sz="1600" dirty="0" err="1"/>
              <a:t>Cliver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Emily Cowan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Devlin </a:t>
            </a:r>
            <a:r>
              <a:rPr lang="en-US" sz="1600" dirty="0" err="1"/>
              <a:t>Eckardt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Matthew Fain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Nicole Gonzalez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Adhya Gowda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Dave Gregory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Chelsea Helion 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Kathryn Lockwood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Steven Martinez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Deepu Murty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Ian O’Shea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Sam Reisman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Jane Rothrock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Helen Schmidt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Joanne Stasiak</a:t>
            </a:r>
            <a:endParaRPr lang="en-US" sz="1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Angelique </a:t>
            </a:r>
            <a:r>
              <a:rPr lang="en-US" sz="1600" dirty="0" err="1">
                <a:solidFill>
                  <a:schemeClr val="tx1"/>
                </a:solidFill>
              </a:rPr>
              <a:t>Vittone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oy&#10;&#10;Description automatically generated">
            <a:extLst>
              <a:ext uri="{FF2B5EF4-FFF2-40B4-BE49-F238E27FC236}">
                <a16:creationId xmlns:a16="http://schemas.microsoft.com/office/drawing/2014/main" id="{31970BD0-CA94-437B-AB89-7C6A698F9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4265" y="4561295"/>
            <a:ext cx="4261826" cy="2274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4D13C1-30A3-EA15-923D-193B24817970}"/>
              </a:ext>
            </a:extLst>
          </p:cNvPr>
          <p:cNvSpPr txBox="1"/>
          <p:nvPr/>
        </p:nvSpPr>
        <p:spPr>
          <a:xfrm>
            <a:off x="8755659" y="3438914"/>
            <a:ext cx="30222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Direct questions to:</a:t>
            </a:r>
            <a:br>
              <a:rPr lang="en-US" sz="2000" dirty="0"/>
            </a:br>
            <a:r>
              <a:rPr lang="en-US" sz="2000" b="1" dirty="0"/>
              <a:t>Billy.Mitchell@temple.edu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2F15A-9A06-4CBA-A572-96595C1AB0E1}"/>
              </a:ext>
            </a:extLst>
          </p:cNvPr>
          <p:cNvSpPr txBox="1"/>
          <p:nvPr/>
        </p:nvSpPr>
        <p:spPr>
          <a:xfrm>
            <a:off x="5332979" y="3462665"/>
            <a:ext cx="271875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Check my website for info:</a:t>
            </a:r>
            <a:br>
              <a:rPr lang="en-US" sz="2000" dirty="0"/>
            </a:br>
            <a:r>
              <a:rPr lang="en-US" sz="2000" b="1" dirty="0"/>
              <a:t>wj-mitchell.github.io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38473-2228-6FEE-17FA-34E7080353F1}"/>
              </a:ext>
            </a:extLst>
          </p:cNvPr>
          <p:cNvGrpSpPr/>
          <p:nvPr/>
        </p:nvGrpSpPr>
        <p:grpSpPr>
          <a:xfrm>
            <a:off x="8655895" y="4812680"/>
            <a:ext cx="3221768" cy="1502515"/>
            <a:chOff x="8534790" y="4887837"/>
            <a:chExt cx="3221768" cy="1502515"/>
          </a:xfrm>
        </p:grpSpPr>
        <p:pic>
          <p:nvPicPr>
            <p:cNvPr id="1026" name="Picture 2" descr="NIH DSPAN Website">
              <a:extLst>
                <a:ext uri="{FF2B5EF4-FFF2-40B4-BE49-F238E27FC236}">
                  <a16:creationId xmlns:a16="http://schemas.microsoft.com/office/drawing/2014/main" id="{891456E6-1A5A-4767-FB40-126D695D6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791" y="4887837"/>
              <a:ext cx="3221767" cy="762668"/>
            </a:xfrm>
            <a:prstGeom prst="rect">
              <a:avLst/>
            </a:prstGeom>
            <a:noFill/>
            <a:ln w="76200">
              <a:solidFill>
                <a:srgbClr val="02C3E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EF17C2-BFC5-EB8F-8FA2-D395B7D73259}"/>
                </a:ext>
              </a:extLst>
            </p:cNvPr>
            <p:cNvSpPr txBox="1"/>
            <p:nvPr/>
          </p:nvSpPr>
          <p:spPr>
            <a:xfrm>
              <a:off x="8534790" y="5744021"/>
              <a:ext cx="3221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(If you’re looking for Post-docs </a:t>
              </a:r>
            </a:p>
            <a:p>
              <a:pPr algn="ctr"/>
              <a:r>
                <a:rPr lang="en-US" dirty="0"/>
                <a:t>in the Philadelphia area …)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AA5BB3-CF45-CB48-EE2F-5121BF43C304}"/>
              </a:ext>
            </a:extLst>
          </p:cNvPr>
          <p:cNvGrpSpPr/>
          <p:nvPr/>
        </p:nvGrpSpPr>
        <p:grpSpPr>
          <a:xfrm>
            <a:off x="5996312" y="4812680"/>
            <a:ext cx="1392091" cy="1375224"/>
            <a:chOff x="5525214" y="5200397"/>
            <a:chExt cx="1392091" cy="13752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B144D3-2390-4582-13C6-CC96F6058BF6}"/>
                </a:ext>
              </a:extLst>
            </p:cNvPr>
            <p:cNvSpPr txBox="1"/>
            <p:nvPr/>
          </p:nvSpPr>
          <p:spPr>
            <a:xfrm>
              <a:off x="5525214" y="5200397"/>
              <a:ext cx="1392091" cy="1375224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b="1" spc="-100" dirty="0"/>
                <a:t>Made Possible By Union Wages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2036C8-73DB-2DAF-12E4-25260E60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7432" y="5269171"/>
              <a:ext cx="1247656" cy="1237676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8925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B61D5-7F71-FE6B-E36E-ECB4F65E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51" y="1770839"/>
            <a:ext cx="4829578" cy="3231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39F6E1-D9CA-2140-4217-CBB507C6A1E4}"/>
              </a:ext>
            </a:extLst>
          </p:cNvPr>
          <p:cNvSpPr txBox="1"/>
          <p:nvPr/>
        </p:nvSpPr>
        <p:spPr>
          <a:xfrm>
            <a:off x="622535" y="-1446550"/>
            <a:ext cx="36694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00B050"/>
                </a:solidFill>
              </a:rPr>
              <a:t>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4C743-A5FD-1E90-525B-5AEB07887DE9}"/>
              </a:ext>
            </a:extLst>
          </p:cNvPr>
          <p:cNvSpPr txBox="1"/>
          <p:nvPr/>
        </p:nvSpPr>
        <p:spPr>
          <a:xfrm>
            <a:off x="7623738" y="-1448285"/>
            <a:ext cx="413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57618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63BBE22-7DA9-BC8F-C78E-CC833ADB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47" y="1771594"/>
            <a:ext cx="5041829" cy="35298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BBD196-7228-30DF-0A97-65417465C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1" y="1770839"/>
            <a:ext cx="4829578" cy="32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8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AF6F289-2E0E-35B5-5CC6-AF0BD152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8321" y="11905"/>
            <a:ext cx="1745510" cy="11680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6D40B3-B19B-A247-2BF1-6CD15317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8321" y="1379525"/>
            <a:ext cx="1745509" cy="122206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181E285-3636-0A62-AB4E-23EB7C24857D}"/>
              </a:ext>
            </a:extLst>
          </p:cNvPr>
          <p:cNvGrpSpPr/>
          <p:nvPr/>
        </p:nvGrpSpPr>
        <p:grpSpPr>
          <a:xfrm>
            <a:off x="856343" y="580815"/>
            <a:ext cx="10290628" cy="2062103"/>
            <a:chOff x="820851" y="5538099"/>
            <a:chExt cx="9940285" cy="20621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EDD2CE-DBB3-5B62-1229-8FDF8A4C5D02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ECFFB-6C4F-DD5C-2B6C-683BF7A3C262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54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B3C13D8-1CE7-327A-2CE9-3EBA3356F3A4}"/>
              </a:ext>
            </a:extLst>
          </p:cNvPr>
          <p:cNvGrpSpPr/>
          <p:nvPr/>
        </p:nvGrpSpPr>
        <p:grpSpPr>
          <a:xfrm>
            <a:off x="856343" y="580815"/>
            <a:ext cx="10290628" cy="3354765"/>
            <a:chOff x="820851" y="5538099"/>
            <a:chExt cx="9940285" cy="33547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5E8329-B681-C88B-DA4A-F1C32CBBF549}"/>
                </a:ext>
              </a:extLst>
            </p:cNvPr>
            <p:cNvSpPr txBox="1"/>
            <p:nvPr/>
          </p:nvSpPr>
          <p:spPr>
            <a:xfrm>
              <a:off x="2507691" y="5868313"/>
              <a:ext cx="28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3E353-32CD-965B-09E6-B6FD511681C5}"/>
                </a:ext>
              </a:extLst>
            </p:cNvPr>
            <p:cNvSpPr txBox="1"/>
            <p:nvPr/>
          </p:nvSpPr>
          <p:spPr>
            <a:xfrm>
              <a:off x="820851" y="5538099"/>
              <a:ext cx="9940285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As emotional intensity increases, the probability of choosing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instead of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increases (</a:t>
              </a:r>
              <a:r>
                <a:rPr lang="en-US" sz="2200" dirty="0" err="1"/>
                <a:t>Sheppes</a:t>
              </a:r>
              <a:r>
                <a:rPr lang="en-US" sz="2200" dirty="0"/>
                <a:t> et al., 2011)</a:t>
              </a:r>
              <a:br>
                <a:rPr lang="en-US" sz="2200" dirty="0"/>
              </a:b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Meta-analysis suggests this effect size is “very large”; r+ = 0.46 – 0.61 (Matthews et al., 2021)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200" dirty="0"/>
                <a:t>Additionally, </a:t>
              </a:r>
              <a:r>
                <a:rPr lang="en-US" sz="2200" b="1" dirty="0">
                  <a:solidFill>
                    <a:srgbClr val="F8766D"/>
                  </a:solidFill>
                </a:rPr>
                <a:t>Distraction</a:t>
              </a:r>
              <a:r>
                <a:rPr lang="en-US" sz="2200" dirty="0"/>
                <a:t> is more effective at reducing high-intensity negative emotion than </a:t>
              </a:r>
              <a:r>
                <a:rPr lang="en-US" sz="2200" b="1" dirty="0">
                  <a:solidFill>
                    <a:srgbClr val="04C0C5"/>
                  </a:solidFill>
                </a:rPr>
                <a:t>Reappraisal</a:t>
              </a:r>
              <a:r>
                <a:rPr lang="en-US" sz="2200" dirty="0"/>
                <a:t> (</a:t>
              </a:r>
              <a:r>
                <a:rPr lang="en-US" sz="2200" dirty="0" err="1"/>
                <a:t>Shafir</a:t>
              </a:r>
              <a:r>
                <a:rPr lang="en-US" sz="2200" dirty="0"/>
                <a:t> et al.,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0965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F4F364230FDE40866A7645F1D40DA6" ma:contentTypeVersion="15" ma:contentTypeDescription="Create a new document." ma:contentTypeScope="" ma:versionID="5d5d2d44a6e466a5276c1d0af32e368d">
  <xsd:schema xmlns:xsd="http://www.w3.org/2001/XMLSchema" xmlns:xs="http://www.w3.org/2001/XMLSchema" xmlns:p="http://schemas.microsoft.com/office/2006/metadata/properties" xmlns:ns3="8dd5b7cb-4fd9-4417-8303-5ed4863aadae" xmlns:ns4="b6ee57d5-0dcc-4325-a065-1fb3f73dada0" targetNamespace="http://schemas.microsoft.com/office/2006/metadata/properties" ma:root="true" ma:fieldsID="c5352c4279b6bbaf8e911314852749a7" ns3:_="" ns4:_="">
    <xsd:import namespace="8dd5b7cb-4fd9-4417-8303-5ed4863aadae"/>
    <xsd:import namespace="b6ee57d5-0dcc-4325-a065-1fb3f73dada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d5b7cb-4fd9-4417-8303-5ed4863aad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ee57d5-0dcc-4325-a065-1fb3f73dada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EC752F-0CDF-4A21-BC4E-BB51AB8A3EA9}">
  <ds:schemaRefs>
    <ds:schemaRef ds:uri="b6ee57d5-0dcc-4325-a065-1fb3f73dada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8dd5b7cb-4fd9-4417-8303-5ed4863aada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A85DFA-917E-4F50-959E-082D0D2A701D}">
  <ds:schemaRefs>
    <ds:schemaRef ds:uri="8dd5b7cb-4fd9-4417-8303-5ed4863aadae"/>
    <ds:schemaRef ds:uri="b6ee57d5-0dcc-4325-a065-1fb3f73dada0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D1A098-AE1B-4696-8313-126CEF3E5F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2808</TotalTime>
  <Words>4839</Words>
  <Application>Microsoft Office PowerPoint</Application>
  <PresentationFormat>Widescreen</PresentationFormat>
  <Paragraphs>569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Sincere Appreciation to: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Mitchell</dc:creator>
  <cp:lastModifiedBy>Billy Mitchell</cp:lastModifiedBy>
  <cp:revision>515</cp:revision>
  <dcterms:created xsi:type="dcterms:W3CDTF">2023-10-09T00:18:54Z</dcterms:created>
  <dcterms:modified xsi:type="dcterms:W3CDTF">2024-05-24T17:22:10Z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0x010100D8F4F364230FDE40866A7645F1D40DA6</vt:lpwstr>
  </property>
</Properties>
</file>